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4" r:id="rId4"/>
    <p:sldId id="1120" r:id="rId5"/>
    <p:sldId id="266" r:id="rId6"/>
  </p:sldIdLst>
  <p:sldSz cx="12192000" cy="6858000"/>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ЛабаЦито1" initials="Л" lastIdx="2" clrIdx="0">
    <p:extLst>
      <p:ext uri="{19B8F6BF-5375-455C-9EA6-DF929625EA0E}">
        <p15:presenceInfo xmlns:p15="http://schemas.microsoft.com/office/powerpoint/2012/main" userId="ЛабаЦито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EEE7"/>
    <a:srgbClr val="E3D4C0"/>
    <a:srgbClr val="DBC7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EB083D26-A615-49B1-84AF-A7DAC0BF6DFF}" type="datetimeFigureOut">
              <a:rPr lang="ru-RU" smtClean="0"/>
              <a:t>21.04.2025</a:t>
            </a:fld>
            <a:endParaRPr lang="ru-RU"/>
          </a:p>
        </p:txBody>
      </p:sp>
      <p:sp>
        <p:nvSpPr>
          <p:cNvPr id="4" name="Образ слайда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E696396C-3BEB-4333-8D08-C7F559C4D5B0}" type="slidenum">
              <a:rPr lang="ru-RU" smtClean="0"/>
              <a:t>‹#›</a:t>
            </a:fld>
            <a:endParaRPr lang="ru-RU"/>
          </a:p>
        </p:txBody>
      </p:sp>
    </p:spTree>
    <p:extLst>
      <p:ext uri="{BB962C8B-B14F-4D97-AF65-F5344CB8AC3E}">
        <p14:creationId xmlns:p14="http://schemas.microsoft.com/office/powerpoint/2010/main" val="470265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FAD0BC-AC18-4614-B301-8E24B7B4C9A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42B59965-EC59-45EA-B6E8-EAD704299D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412BF6F-A281-4461-8DF4-6102438D4580}"/>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6BE29145-3DD1-403A-9CF6-FE83D220A40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D74E725-123A-4298-81C6-689BA8BDD82A}"/>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922477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1F3F50-7F09-4E8C-BE07-D74FBEDA1D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3162B6E-491A-419F-A921-F687FA771C1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09C6D89-0423-44B2-86B8-9EECE7F26205}"/>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46003BE5-0187-40F8-A4A5-118A0C77A3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FF9BC9E-A1C8-406C-ABF3-40736198BDBC}"/>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3030483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0A0E218-3196-47A9-8928-F735381BD582}"/>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36DA5C3E-95B6-4417-A980-F05E4741081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02B6EF9-ECA0-4A4F-A73F-25C827E9F933}"/>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775FEFCD-2E86-49E4-B924-78004110476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A64F45A-FC2B-44F1-AB9B-80AEF7B39FFE}"/>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154747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61C2ED-E951-4887-9F70-C7E28509B7A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4D6EFC5-638B-4FB0-84EB-DCAE9BE50C23}"/>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6DB6FC0-F5DC-467E-AD37-68D57A1DE8FF}"/>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450150DC-E601-47B5-9510-63FF3F1C0D4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26872D2-6629-46C0-99EB-056305DFE7EB}"/>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1641384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46806B-A613-4D64-AB9B-148AA8824D0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65FA8C09-F39E-406C-A51C-012323FDB1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7F81742-0E89-4AFC-9152-9D9EAE55B535}"/>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4D13287A-0859-46CC-83CA-4363955C0C2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71E3675-91E1-4E02-8993-0FA521283A24}"/>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108653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149414-61C2-4657-BFE4-14B607D3422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C0E046B-1239-44B1-B21F-90844DF3611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6DE4337E-BA35-4499-A8E3-4C3CBDEC3E8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A49DC5E7-1443-4204-80E8-5D40DF61425B}"/>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3C03D080-295D-4227-867C-D28FCD6D7B0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AE496A7-CCF7-427B-BF07-46911C5EF4A7}"/>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165249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53D871-5304-4EF2-9DB3-3D7EEAAA8AFF}"/>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D7BEB93C-40BA-44C8-9BC9-C01622FE4B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E157D3B-5D87-4811-9F89-29B985DDF12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0289C2A-CADF-4E3D-A064-1A5FA23987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02DB7C8-D5EE-4FFD-A06A-AF2FC300B45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039B3823-D011-4890-BDEC-D6DA82BF84A6}"/>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8" name="Нижний колонтитул 7">
            <a:extLst>
              <a:ext uri="{FF2B5EF4-FFF2-40B4-BE49-F238E27FC236}">
                <a16:creationId xmlns:a16="http://schemas.microsoft.com/office/drawing/2014/main" id="{96BC05D3-421B-424F-A4AE-027E678A6C2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1912CAB5-0FF8-419F-9187-E0BD942BABE0}"/>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3966538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85E1B6-34F3-4D38-9225-87344993A6E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EB2FFED-F17C-4C3C-85B5-4DAC2640A8E6}"/>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4" name="Нижний колонтитул 3">
            <a:extLst>
              <a:ext uri="{FF2B5EF4-FFF2-40B4-BE49-F238E27FC236}">
                <a16:creationId xmlns:a16="http://schemas.microsoft.com/office/drawing/2014/main" id="{3CDBFEBD-E195-4289-BE00-4898555A8B6E}"/>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C0DB3AB9-B088-46B0-9EF4-1E6393095EB2}"/>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3496051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10338F2-73F6-4BFC-AD99-3157C2485347}"/>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3" name="Нижний колонтитул 2">
            <a:extLst>
              <a:ext uri="{FF2B5EF4-FFF2-40B4-BE49-F238E27FC236}">
                <a16:creationId xmlns:a16="http://schemas.microsoft.com/office/drawing/2014/main" id="{296A3C23-597F-482C-A5A4-17F71CD6A367}"/>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5B67C33C-3035-4A3B-8579-B0C6085AC394}"/>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2892737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40D21B-60CA-445D-8A52-E018D6E5681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2ABA9CA8-E46D-42C7-884D-6672F8663E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19668C8-70EB-48E8-AB0D-48ED99F4F9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C4A6697-5312-4C62-BE01-E3FB2F3F769A}"/>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C672B120-C282-4D90-9539-329B9EEB160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BAB61FD-AB69-43E0-90F8-7AFE352C09EC}"/>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1527874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B04578-2600-46A0-8D1E-F871124E1E3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4638766E-41A7-4F49-B157-9F4A19793F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55A433D-8EF6-4FB9-B983-3255B1FCA7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75315AA-939D-4E04-9B32-B06B006D7388}"/>
              </a:ext>
            </a:extLst>
          </p:cNvPr>
          <p:cNvSpPr>
            <a:spLocks noGrp="1"/>
          </p:cNvSpPr>
          <p:nvPr>
            <p:ph type="dt" sz="half" idx="10"/>
          </p:nvPr>
        </p:nvSpPr>
        <p:spPr/>
        <p:txBody>
          <a:bodyPr/>
          <a:lstStyle/>
          <a:p>
            <a:fld id="{BDD10356-9C5D-4D24-9696-4E3EAC42210B}" type="datetimeFigureOut">
              <a:rPr lang="ru-RU" smtClean="0"/>
              <a:t>21.04.2025</a:t>
            </a:fld>
            <a:endParaRPr lang="ru-RU"/>
          </a:p>
        </p:txBody>
      </p:sp>
      <p:sp>
        <p:nvSpPr>
          <p:cNvPr id="6" name="Нижний колонтитул 5">
            <a:extLst>
              <a:ext uri="{FF2B5EF4-FFF2-40B4-BE49-F238E27FC236}">
                <a16:creationId xmlns:a16="http://schemas.microsoft.com/office/drawing/2014/main" id="{EC828B64-BE81-4360-B95C-71FCC7703D3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9CC1058-9A9C-43E7-89E0-B37141668209}"/>
              </a:ext>
            </a:extLst>
          </p:cNvPr>
          <p:cNvSpPr>
            <a:spLocks noGrp="1"/>
          </p:cNvSpPr>
          <p:nvPr>
            <p:ph type="sldNum" sz="quarter" idx="12"/>
          </p:nvPr>
        </p:nvSpPr>
        <p:spPr/>
        <p:txBody>
          <a:bodyPr/>
          <a:lstStyle/>
          <a:p>
            <a:fld id="{0B5A07E5-B10E-4530-B9AF-10143220C8E1}" type="slidenum">
              <a:rPr lang="ru-RU" smtClean="0"/>
              <a:t>‹#›</a:t>
            </a:fld>
            <a:endParaRPr lang="ru-RU"/>
          </a:p>
        </p:txBody>
      </p:sp>
    </p:spTree>
    <p:extLst>
      <p:ext uri="{BB962C8B-B14F-4D97-AF65-F5344CB8AC3E}">
        <p14:creationId xmlns:p14="http://schemas.microsoft.com/office/powerpoint/2010/main" val="2248218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5000">
              <a:srgbClr val="DBC7AD">
                <a:lumMod val="45000"/>
                <a:lumOff val="55000"/>
                <a:alpha val="39000"/>
              </a:srgbClr>
            </a:gs>
            <a:gs pos="80000">
              <a:srgbClr val="DBC7AD">
                <a:alpha val="45000"/>
                <a:lumMod val="85000"/>
              </a:srgbClr>
            </a:gs>
            <a:gs pos="100000">
              <a:srgbClr val="DBC7AD">
                <a:lumMod val="80000"/>
                <a:alpha val="52000"/>
              </a:srgbClr>
            </a:gs>
            <a:gs pos="50285">
              <a:srgbClr val="EFE6DA">
                <a:lumMod val="96000"/>
                <a:alpha val="55000"/>
              </a:srgbClr>
            </a:gs>
            <a:gs pos="0">
              <a:srgbClr val="DBC7AD">
                <a:alpha val="54000"/>
                <a:lumMod val="72000"/>
              </a:srgb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773ECD-3117-436C-BCED-5944136AAB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2DB6EF27-67E1-49D6-A79A-F004E97D21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C9113C2-80AD-40C9-916C-E20902FFBE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10356-9C5D-4D24-9696-4E3EAC42210B}" type="datetimeFigureOut">
              <a:rPr lang="ru-RU" smtClean="0"/>
              <a:t>21.04.2025</a:t>
            </a:fld>
            <a:endParaRPr lang="ru-RU"/>
          </a:p>
        </p:txBody>
      </p:sp>
      <p:sp>
        <p:nvSpPr>
          <p:cNvPr id="5" name="Нижний колонтитул 4">
            <a:extLst>
              <a:ext uri="{FF2B5EF4-FFF2-40B4-BE49-F238E27FC236}">
                <a16:creationId xmlns:a16="http://schemas.microsoft.com/office/drawing/2014/main" id="{CFAD0846-D24B-4705-A19D-83017E5030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AF6055F-DC9D-4B3D-8C49-D8D239404D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A07E5-B10E-4530-B9AF-10143220C8E1}" type="slidenum">
              <a:rPr lang="ru-RU" smtClean="0"/>
              <a:t>‹#›</a:t>
            </a:fld>
            <a:endParaRPr lang="ru-RU"/>
          </a:p>
        </p:txBody>
      </p:sp>
    </p:spTree>
    <p:extLst>
      <p:ext uri="{BB962C8B-B14F-4D97-AF65-F5344CB8AC3E}">
        <p14:creationId xmlns:p14="http://schemas.microsoft.com/office/powerpoint/2010/main" val="3627552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9CDC52-5FCB-4232-B349-AE9F306E2017}"/>
              </a:ext>
            </a:extLst>
          </p:cNvPr>
          <p:cNvSpPr>
            <a:spLocks noGrp="1"/>
          </p:cNvSpPr>
          <p:nvPr>
            <p:ph type="ctrTitle"/>
          </p:nvPr>
        </p:nvSpPr>
        <p:spPr>
          <a:xfrm>
            <a:off x="2959" y="2031703"/>
            <a:ext cx="12189041" cy="806716"/>
          </a:xfrm>
        </p:spPr>
        <p:txBody>
          <a:bodyPr>
            <a:normAutofit/>
          </a:bodyPr>
          <a:lstStyle/>
          <a:p>
            <a:r>
              <a:rPr lang="ru-RU" sz="2000" b="1" dirty="0">
                <a:latin typeface="Times New Roman" panose="02020603050405020304" pitchFamily="18" charset="0"/>
                <a:cs typeface="Times New Roman" panose="02020603050405020304" pitchFamily="18" charset="0"/>
              </a:rPr>
              <a:t>Изучение статуса метилирования промоторных областей генов </a:t>
            </a:r>
            <a:r>
              <a:rPr lang="ru-RU" sz="2000" b="1" i="1" dirty="0">
                <a:latin typeface="Times New Roman" panose="02020603050405020304" pitchFamily="18" charset="0"/>
                <a:cs typeface="Times New Roman" panose="02020603050405020304" pitchFamily="18" charset="0"/>
              </a:rPr>
              <a:t>XRCC1</a:t>
            </a:r>
            <a:r>
              <a:rPr lang="ru-RU" sz="2000" b="1" dirty="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XRCC2</a:t>
            </a:r>
            <a:r>
              <a:rPr lang="ru-RU" sz="2000" b="1" dirty="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XRCC3</a:t>
            </a:r>
            <a:r>
              <a:rPr lang="ru-RU" sz="2000" b="1" dirty="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XRCC4</a:t>
            </a:r>
            <a:r>
              <a:rPr lang="ru-RU" sz="2000" b="1" dirty="0">
                <a:latin typeface="Times New Roman" panose="02020603050405020304" pitchFamily="18" charset="0"/>
                <a:cs typeface="Times New Roman" panose="02020603050405020304" pitchFamily="18" charset="0"/>
              </a:rPr>
              <a:t> у работников угольных теплоэлектростанций</a:t>
            </a:r>
          </a:p>
        </p:txBody>
      </p:sp>
      <p:sp>
        <p:nvSpPr>
          <p:cNvPr id="3" name="Подзаголовок 2">
            <a:extLst>
              <a:ext uri="{FF2B5EF4-FFF2-40B4-BE49-F238E27FC236}">
                <a16:creationId xmlns:a16="http://schemas.microsoft.com/office/drawing/2014/main" id="{26C48D43-D779-48B1-A29B-5BF514C12FF3}"/>
              </a:ext>
            </a:extLst>
          </p:cNvPr>
          <p:cNvSpPr>
            <a:spLocks noGrp="1"/>
          </p:cNvSpPr>
          <p:nvPr>
            <p:ph type="subTitle" idx="1"/>
          </p:nvPr>
        </p:nvSpPr>
        <p:spPr>
          <a:xfrm>
            <a:off x="356566" y="4092452"/>
            <a:ext cx="5626984" cy="1500480"/>
          </a:xfrm>
        </p:spPr>
        <p:txBody>
          <a:bodyPr>
            <a:noAutofit/>
          </a:bodyPr>
          <a:lstStyle/>
          <a:p>
            <a:r>
              <a:rPr lang="ru-RU" sz="1400" dirty="0">
                <a:latin typeface="Times New Roman" panose="02020603050405020304" pitchFamily="18" charset="0"/>
                <a:cs typeface="Times New Roman" panose="02020603050405020304" pitchFamily="18" charset="0"/>
              </a:rPr>
              <a:t>Марущак А. В., аспирант, старший инженер-технолог лаборатории цитогенетики ИЭЧ ФИЦ УУХ СО РАН</a:t>
            </a:r>
          </a:p>
          <a:p>
            <a:r>
              <a:rPr lang="ru-RU" sz="1400" dirty="0">
                <a:latin typeface="Times New Roman" panose="02020603050405020304" pitchFamily="18" charset="0"/>
                <a:cs typeface="Times New Roman" panose="02020603050405020304" pitchFamily="18" charset="0"/>
              </a:rPr>
              <a:t>Научный руководитель: Минина В. И., д.б.н., заведующий кафедрой генетики и фундаментальной медицины, Кемеровский государственный университет</a:t>
            </a:r>
          </a:p>
        </p:txBody>
      </p:sp>
      <p:pic>
        <p:nvPicPr>
          <p:cNvPr id="4" name="Рисунок 3">
            <a:extLst>
              <a:ext uri="{FF2B5EF4-FFF2-40B4-BE49-F238E27FC236}">
                <a16:creationId xmlns:a16="http://schemas.microsoft.com/office/drawing/2014/main" id="{3AA450D8-CA9C-4244-938B-54965C749113}"/>
              </a:ext>
            </a:extLst>
          </p:cNvPr>
          <p:cNvPicPr>
            <a:picLocks noChangeAspect="1"/>
          </p:cNvPicPr>
          <p:nvPr/>
        </p:nvPicPr>
        <p:blipFill>
          <a:blip r:embed="rId2">
            <a:extLst>
              <a:ext uri="{28A0092B-C50C-407E-A947-70E740481C1C}">
                <a14:useLocalDpi xmlns:a14="http://schemas.microsoft.com/office/drawing/2010/main" val="0"/>
              </a:ext>
            </a:extLst>
          </a:blip>
          <a:srcRect t="3527" b="3527"/>
          <a:stretch>
            <a:fillRect/>
          </a:stretch>
        </p:blipFill>
        <p:spPr>
          <a:xfrm>
            <a:off x="186431" y="280096"/>
            <a:ext cx="1140944" cy="541964"/>
          </a:xfrm>
          <a:prstGeom prst="rect">
            <a:avLst/>
          </a:prstGeom>
        </p:spPr>
      </p:pic>
      <p:sp>
        <p:nvSpPr>
          <p:cNvPr id="5" name="Заголовок 1">
            <a:extLst>
              <a:ext uri="{FF2B5EF4-FFF2-40B4-BE49-F238E27FC236}">
                <a16:creationId xmlns:a16="http://schemas.microsoft.com/office/drawing/2014/main" id="{EE2315BA-00A6-431E-922E-4E45B53FD401}"/>
              </a:ext>
            </a:extLst>
          </p:cNvPr>
          <p:cNvSpPr txBox="1">
            <a:spLocks/>
          </p:cNvSpPr>
          <p:nvPr/>
        </p:nvSpPr>
        <p:spPr>
          <a:xfrm>
            <a:off x="1544035" y="115279"/>
            <a:ext cx="9806066" cy="73975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1800" dirty="0">
                <a:latin typeface="Times New Roman" panose="02020603050405020304" pitchFamily="18" charset="0"/>
                <a:cs typeface="Times New Roman" panose="02020603050405020304" pitchFamily="18" charset="0"/>
              </a:rPr>
              <a:t>Федеральный исследовательский центр угля и углехимии </a:t>
            </a:r>
            <a:endParaRPr lang="en-US" sz="1800" dirty="0">
              <a:latin typeface="Times New Roman" panose="02020603050405020304" pitchFamily="18" charset="0"/>
              <a:cs typeface="Times New Roman" panose="02020603050405020304" pitchFamily="18" charset="0"/>
            </a:endParaRPr>
          </a:p>
          <a:p>
            <a:r>
              <a:rPr lang="ru-RU" sz="1800" dirty="0">
                <a:latin typeface="Times New Roman" panose="02020603050405020304" pitchFamily="18" charset="0"/>
                <a:cs typeface="Times New Roman" panose="02020603050405020304" pitchFamily="18" charset="0"/>
              </a:rPr>
              <a:t>Сибирского отделения российской академии наук</a:t>
            </a:r>
          </a:p>
        </p:txBody>
      </p:sp>
      <p:pic>
        <p:nvPicPr>
          <p:cNvPr id="11" name="Рисунок 10">
            <a:extLst>
              <a:ext uri="{FF2B5EF4-FFF2-40B4-BE49-F238E27FC236}">
                <a16:creationId xmlns:a16="http://schemas.microsoft.com/office/drawing/2014/main" id="{2537D0C6-E81C-4A1B-B33C-84E98AE6739E}"/>
              </a:ext>
            </a:extLst>
          </p:cNvPr>
          <p:cNvPicPr>
            <a:picLocks noChangeAspect="1"/>
          </p:cNvPicPr>
          <p:nvPr/>
        </p:nvPicPr>
        <p:blipFill>
          <a:blip r:embed="rId3"/>
          <a:stretch>
            <a:fillRect/>
          </a:stretch>
        </p:blipFill>
        <p:spPr>
          <a:xfrm>
            <a:off x="6600527" y="3429000"/>
            <a:ext cx="4989339" cy="3099732"/>
          </a:xfrm>
          <a:prstGeom prst="rect">
            <a:avLst/>
          </a:prstGeom>
        </p:spPr>
      </p:pic>
    </p:spTree>
    <p:extLst>
      <p:ext uri="{BB962C8B-B14F-4D97-AF65-F5344CB8AC3E}">
        <p14:creationId xmlns:p14="http://schemas.microsoft.com/office/powerpoint/2010/main" val="3919199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1">
            <a:extLst>
              <a:ext uri="{FF2B5EF4-FFF2-40B4-BE49-F238E27FC236}">
                <a16:creationId xmlns:a16="http://schemas.microsoft.com/office/drawing/2014/main" id="{9B3DE5BB-A2AC-48E7-9EBB-E846E3CBA859}"/>
              </a:ext>
            </a:extLst>
          </p:cNvPr>
          <p:cNvSpPr txBox="1">
            <a:spLocks/>
          </p:cNvSpPr>
          <p:nvPr/>
        </p:nvSpPr>
        <p:spPr>
          <a:xfrm>
            <a:off x="401782" y="3411221"/>
            <a:ext cx="10921291" cy="5999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Font typeface="Arial" panose="020B0604020202020204" pitchFamily="34" charset="0"/>
              <a:buNone/>
            </a:pPr>
            <a:r>
              <a:rPr lang="ru-RU" sz="1400" dirty="0">
                <a:latin typeface="Times New Roman" panose="02020603050405020304" pitchFamily="18" charset="0"/>
                <a:cs typeface="Times New Roman" panose="02020603050405020304" pitchFamily="18" charset="0"/>
              </a:rPr>
              <a:t>Изучить эпигенетический статус работников угольных теплоэлектростанций г. Кемерово. </a:t>
            </a:r>
          </a:p>
        </p:txBody>
      </p:sp>
      <p:sp>
        <p:nvSpPr>
          <p:cNvPr id="8" name="Заголовок 1">
            <a:extLst>
              <a:ext uri="{FF2B5EF4-FFF2-40B4-BE49-F238E27FC236}">
                <a16:creationId xmlns:a16="http://schemas.microsoft.com/office/drawing/2014/main" id="{3A7AB300-55F5-445C-A87E-CD66F2EEE057}"/>
              </a:ext>
            </a:extLst>
          </p:cNvPr>
          <p:cNvSpPr txBox="1">
            <a:spLocks/>
          </p:cNvSpPr>
          <p:nvPr/>
        </p:nvSpPr>
        <p:spPr>
          <a:xfrm>
            <a:off x="5046401" y="2834617"/>
            <a:ext cx="1632047" cy="793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800" b="1" dirty="0">
                <a:latin typeface="Times New Roman" panose="02020603050405020304" pitchFamily="18" charset="0"/>
                <a:cs typeface="Times New Roman" panose="02020603050405020304" pitchFamily="18" charset="0"/>
              </a:rPr>
              <a:t>Цель работы</a:t>
            </a:r>
          </a:p>
        </p:txBody>
      </p:sp>
      <p:graphicFrame>
        <p:nvGraphicFramePr>
          <p:cNvPr id="9" name="Таблица 8">
            <a:extLst>
              <a:ext uri="{FF2B5EF4-FFF2-40B4-BE49-F238E27FC236}">
                <a16:creationId xmlns:a16="http://schemas.microsoft.com/office/drawing/2014/main" id="{6C69F10A-41DC-4400-B22C-B663B193919A}"/>
              </a:ext>
            </a:extLst>
          </p:cNvPr>
          <p:cNvGraphicFramePr>
            <a:graphicFrameLocks noGrp="1"/>
          </p:cNvGraphicFramePr>
          <p:nvPr>
            <p:extLst>
              <p:ext uri="{D42A27DB-BD31-4B8C-83A1-F6EECF244321}">
                <p14:modId xmlns:p14="http://schemas.microsoft.com/office/powerpoint/2010/main" val="3585908032"/>
              </p:ext>
            </p:extLst>
          </p:nvPr>
        </p:nvGraphicFramePr>
        <p:xfrm>
          <a:off x="253180" y="4728150"/>
          <a:ext cx="6039396" cy="1514285"/>
        </p:xfrm>
        <a:graphic>
          <a:graphicData uri="http://schemas.openxmlformats.org/drawingml/2006/table">
            <a:tbl>
              <a:tblPr firstRow="1" firstCol="1" bandRow="1">
                <a:tableStyleId>{073A0DAA-6AF3-43AB-8588-CEC1D06C72B9}</a:tableStyleId>
              </a:tblPr>
              <a:tblGrid>
                <a:gridCol w="1348966">
                  <a:extLst>
                    <a:ext uri="{9D8B030D-6E8A-4147-A177-3AD203B41FA5}">
                      <a16:colId xmlns:a16="http://schemas.microsoft.com/office/drawing/2014/main" val="1650515749"/>
                    </a:ext>
                  </a:extLst>
                </a:gridCol>
                <a:gridCol w="1412340">
                  <a:extLst>
                    <a:ext uri="{9D8B030D-6E8A-4147-A177-3AD203B41FA5}">
                      <a16:colId xmlns:a16="http://schemas.microsoft.com/office/drawing/2014/main" val="3513749052"/>
                    </a:ext>
                  </a:extLst>
                </a:gridCol>
                <a:gridCol w="1692999">
                  <a:extLst>
                    <a:ext uri="{9D8B030D-6E8A-4147-A177-3AD203B41FA5}">
                      <a16:colId xmlns:a16="http://schemas.microsoft.com/office/drawing/2014/main" val="278551366"/>
                    </a:ext>
                  </a:extLst>
                </a:gridCol>
                <a:gridCol w="1585091">
                  <a:extLst>
                    <a:ext uri="{9D8B030D-6E8A-4147-A177-3AD203B41FA5}">
                      <a16:colId xmlns:a16="http://schemas.microsoft.com/office/drawing/2014/main" val="1120492231"/>
                    </a:ext>
                  </a:extLst>
                </a:gridCol>
              </a:tblGrid>
              <a:tr h="0">
                <a:tc gridSpan="2">
                  <a:txBody>
                    <a:bodyPr/>
                    <a:lstStyle/>
                    <a:p>
                      <a:pPr algn="ctr">
                        <a:lnSpc>
                          <a:spcPct val="107000"/>
                        </a:lnSpc>
                        <a:spcAft>
                          <a:spcPts val="800"/>
                        </a:spcAft>
                      </a:pPr>
                      <a:r>
                        <a:rPr lang="ru-RU" sz="1400" b="0" dirty="0">
                          <a:solidFill>
                            <a:sysClr val="windowText" lastClr="000000"/>
                          </a:solidFill>
                          <a:effectLst/>
                          <a:latin typeface="Times New Roman" panose="02020603050405020304" pitchFamily="18" charset="0"/>
                          <a:cs typeface="Times New Roman" panose="02020603050405020304" pitchFamily="18" charset="0"/>
                        </a:rPr>
                        <a:t>Группа / характеристика</a:t>
                      </a:r>
                      <a:endParaRPr lang="ru-RU"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07000"/>
                        </a:lnSpc>
                        <a:spcAft>
                          <a:spcPts val="800"/>
                        </a:spcAft>
                      </a:pPr>
                      <a:endParaRPr lang="ru-RU"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ysClr val="windowText" lastClr="000000"/>
                          </a:solidFill>
                          <a:effectLst/>
                          <a:latin typeface="Times New Roman" panose="02020603050405020304" pitchFamily="18" charset="0"/>
                          <a:cs typeface="Times New Roman" panose="02020603050405020304" pitchFamily="18" charset="0"/>
                        </a:rPr>
                        <a:t>Работники (</a:t>
                      </a:r>
                      <a:r>
                        <a:rPr lang="en-US" sz="1400" b="0" dirty="0">
                          <a:solidFill>
                            <a:sysClr val="windowText" lastClr="000000"/>
                          </a:solidFill>
                          <a:effectLst/>
                          <a:latin typeface="Times New Roman" panose="02020603050405020304" pitchFamily="18" charset="0"/>
                          <a:cs typeface="Times New Roman" panose="02020603050405020304" pitchFamily="18" charset="0"/>
                        </a:rPr>
                        <a:t>n = </a:t>
                      </a:r>
                      <a:r>
                        <a:rPr lang="ru-RU" sz="1400" b="0" dirty="0">
                          <a:solidFill>
                            <a:sysClr val="windowText" lastClr="000000"/>
                          </a:solidFill>
                          <a:effectLst/>
                          <a:latin typeface="Times New Roman" panose="02020603050405020304" pitchFamily="18" charset="0"/>
                          <a:cs typeface="Times New Roman" panose="02020603050405020304" pitchFamily="18" charset="0"/>
                        </a:rPr>
                        <a:t>455</a:t>
                      </a:r>
                      <a:r>
                        <a:rPr lang="en-US" sz="1400" b="0" dirty="0">
                          <a:solidFill>
                            <a:sysClr val="windowText" lastClr="000000"/>
                          </a:solidFill>
                          <a:effectLst/>
                          <a:latin typeface="Times New Roman" panose="02020603050405020304" pitchFamily="18" charset="0"/>
                          <a:cs typeface="Times New Roman" panose="02020603050405020304" pitchFamily="18" charset="0"/>
                        </a:rPr>
                        <a:t>)</a:t>
                      </a:r>
                      <a:endParaRPr lang="ru-RU"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ysClr val="windowText" lastClr="000000"/>
                          </a:solidFill>
                          <a:effectLst/>
                          <a:latin typeface="Times New Roman" panose="02020603050405020304" pitchFamily="18" charset="0"/>
                          <a:cs typeface="Times New Roman" panose="02020603050405020304" pitchFamily="18" charset="0"/>
                        </a:rPr>
                        <a:t>Контроль </a:t>
                      </a:r>
                      <a:r>
                        <a:rPr lang="en-US" sz="1400" b="0" dirty="0">
                          <a:solidFill>
                            <a:sysClr val="windowText" lastClr="000000"/>
                          </a:solidFill>
                          <a:effectLst/>
                          <a:latin typeface="Times New Roman" panose="02020603050405020304" pitchFamily="18" charset="0"/>
                          <a:cs typeface="Times New Roman" panose="02020603050405020304" pitchFamily="18" charset="0"/>
                        </a:rPr>
                        <a:t>(n = </a:t>
                      </a:r>
                      <a:r>
                        <a:rPr lang="ru-RU" sz="1400" b="0" dirty="0">
                          <a:solidFill>
                            <a:sysClr val="windowText" lastClr="000000"/>
                          </a:solidFill>
                          <a:effectLst/>
                          <a:latin typeface="Times New Roman" panose="02020603050405020304" pitchFamily="18" charset="0"/>
                          <a:cs typeface="Times New Roman" panose="02020603050405020304" pitchFamily="18" charset="0"/>
                        </a:rPr>
                        <a:t>533</a:t>
                      </a:r>
                      <a:r>
                        <a:rPr lang="en-US" sz="1400" b="0" dirty="0">
                          <a:solidFill>
                            <a:sysClr val="windowText" lastClr="000000"/>
                          </a:solidFill>
                          <a:effectLst/>
                          <a:latin typeface="Times New Roman" panose="02020603050405020304" pitchFamily="18" charset="0"/>
                          <a:cs typeface="Times New Roman" panose="02020603050405020304" pitchFamily="18" charset="0"/>
                        </a:rPr>
                        <a:t>)</a:t>
                      </a:r>
                      <a:endParaRPr lang="ru-RU"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538477"/>
                  </a:ext>
                </a:extLst>
              </a:tr>
              <a:tr h="105358">
                <a:tc rowSpan="2">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Пол</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Мужчины</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354</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365</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4835421"/>
                  </a:ext>
                </a:extLst>
              </a:tr>
              <a:tr h="236411">
                <a:tc vMerge="1">
                  <a:txBody>
                    <a:bodyPr/>
                    <a:lstStyle/>
                    <a:p>
                      <a:endParaRPr lang="ru-RU"/>
                    </a:p>
                  </a:txBody>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Женщины</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101</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168</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566116"/>
                  </a:ext>
                </a:extLst>
              </a:tr>
              <a:tr h="99588">
                <a:tc gridSpan="2">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Возраст, μ ± SEM</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07000"/>
                        </a:lnSpc>
                        <a:spcAft>
                          <a:spcPts val="800"/>
                        </a:spcAft>
                      </a:pP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51,6 ± 0,4</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50 ± 0,4</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1288321"/>
                  </a:ext>
                </a:extLst>
              </a:tr>
              <a:tr h="67678">
                <a:tc rowSpan="2">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Статус курения</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Курящие</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169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168</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7968079"/>
                  </a:ext>
                </a:extLst>
              </a:tr>
              <a:tr h="180624">
                <a:tc vMerge="1">
                  <a:txBody>
                    <a:bodyPr/>
                    <a:lstStyle/>
                    <a:p>
                      <a:endParaRPr lang="ru-RU"/>
                    </a:p>
                  </a:txBody>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Некурящие</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286</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365</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8437617"/>
                  </a:ext>
                </a:extLst>
              </a:tr>
              <a:tr h="84846">
                <a:tc gridSpan="2">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ru-RU" sz="1400" b="0" dirty="0">
                          <a:solidFill>
                            <a:schemeClr val="tx1"/>
                          </a:solidFill>
                          <a:effectLst/>
                          <a:latin typeface="Times New Roman" panose="02020603050405020304" pitchFamily="18" charset="0"/>
                          <a:cs typeface="Times New Roman" panose="02020603050405020304" pitchFamily="18" charset="0"/>
                        </a:rPr>
                        <a:t>Стаж работы, μ ± SEM</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21,3 </a:t>
                      </a:r>
                      <a:r>
                        <a:rPr lang="ru-RU" sz="1400" b="0" dirty="0">
                          <a:solidFill>
                            <a:schemeClr val="tx1"/>
                          </a:solidFill>
                          <a:effectLst/>
                          <a:latin typeface="Times New Roman" panose="02020603050405020304" pitchFamily="18" charset="0"/>
                          <a:cs typeface="Times New Roman" panose="02020603050405020304" pitchFamily="18" charset="0"/>
                        </a:rPr>
                        <a:t>± 0,6</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6957108"/>
                  </a:ext>
                </a:extLst>
              </a:tr>
            </a:tbl>
          </a:graphicData>
        </a:graphic>
      </p:graphicFrame>
      <p:sp>
        <p:nvSpPr>
          <p:cNvPr id="10" name="Заголовок 1">
            <a:extLst>
              <a:ext uri="{FF2B5EF4-FFF2-40B4-BE49-F238E27FC236}">
                <a16:creationId xmlns:a16="http://schemas.microsoft.com/office/drawing/2014/main" id="{589D7C29-9C06-48AD-968A-425112840B5C}"/>
              </a:ext>
            </a:extLst>
          </p:cNvPr>
          <p:cNvSpPr txBox="1">
            <a:spLocks/>
          </p:cNvSpPr>
          <p:nvPr/>
        </p:nvSpPr>
        <p:spPr>
          <a:xfrm>
            <a:off x="1505129" y="4011772"/>
            <a:ext cx="3712675" cy="6594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800" b="1" dirty="0">
                <a:latin typeface="Times New Roman" panose="02020603050405020304" pitchFamily="18" charset="0"/>
                <a:cs typeface="Times New Roman" panose="02020603050405020304" pitchFamily="18" charset="0"/>
              </a:rPr>
              <a:t>Материалы исследования</a:t>
            </a:r>
          </a:p>
        </p:txBody>
      </p:sp>
      <p:sp>
        <p:nvSpPr>
          <p:cNvPr id="11" name="Объект 2">
            <a:extLst>
              <a:ext uri="{FF2B5EF4-FFF2-40B4-BE49-F238E27FC236}">
                <a16:creationId xmlns:a16="http://schemas.microsoft.com/office/drawing/2014/main" id="{61BE4302-C997-453A-80AE-D2F98A6E2BF7}"/>
              </a:ext>
            </a:extLst>
          </p:cNvPr>
          <p:cNvSpPr txBox="1">
            <a:spLocks/>
          </p:cNvSpPr>
          <p:nvPr/>
        </p:nvSpPr>
        <p:spPr>
          <a:xfrm>
            <a:off x="7170414" y="4334579"/>
            <a:ext cx="4517122" cy="20396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ru-RU" sz="1400" dirty="0">
                <a:latin typeface="Times New Roman" panose="02020603050405020304" pitchFamily="18" charset="0"/>
                <a:cs typeface="Times New Roman" panose="02020603050405020304" pitchFamily="18" charset="0"/>
              </a:rPr>
              <a:t>Выделение ДНК</a:t>
            </a:r>
          </a:p>
          <a:p>
            <a:pPr algn="ctr"/>
            <a:r>
              <a:rPr lang="ru-RU" sz="1400" dirty="0">
                <a:latin typeface="Times New Roman" panose="02020603050405020304" pitchFamily="18" charset="0"/>
                <a:cs typeface="Times New Roman" panose="02020603050405020304" pitchFamily="18" charset="0"/>
              </a:rPr>
              <a:t>Обработка образцов метабисульфитом натрия</a:t>
            </a:r>
          </a:p>
          <a:p>
            <a:pPr algn="ctr"/>
            <a:r>
              <a:rPr lang="ru-RU" sz="1400" dirty="0">
                <a:latin typeface="Times New Roman" panose="02020603050405020304" pitchFamily="18" charset="0"/>
                <a:cs typeface="Times New Roman" panose="02020603050405020304" pitchFamily="18" charset="0"/>
              </a:rPr>
              <a:t>Очистка</a:t>
            </a:r>
          </a:p>
          <a:p>
            <a:pPr algn="ctr"/>
            <a:r>
              <a:rPr lang="ru-RU" sz="1400" dirty="0">
                <a:latin typeface="Times New Roman" panose="02020603050405020304" pitchFamily="18" charset="0"/>
                <a:cs typeface="Times New Roman" panose="02020603050405020304" pitchFamily="18" charset="0"/>
              </a:rPr>
              <a:t>Полимеразная цепная реакция</a:t>
            </a:r>
          </a:p>
          <a:p>
            <a:pPr algn="ctr"/>
            <a:r>
              <a:rPr lang="ru-RU" sz="1400" dirty="0">
                <a:latin typeface="Times New Roman" panose="02020603050405020304" pitchFamily="18" charset="0"/>
                <a:cs typeface="Times New Roman" panose="02020603050405020304" pitchFamily="18" charset="0"/>
              </a:rPr>
              <a:t>Электрофорез в 3% агарозном геле</a:t>
            </a:r>
          </a:p>
        </p:txBody>
      </p:sp>
      <p:sp>
        <p:nvSpPr>
          <p:cNvPr id="12" name="Заголовок 1">
            <a:extLst>
              <a:ext uri="{FF2B5EF4-FFF2-40B4-BE49-F238E27FC236}">
                <a16:creationId xmlns:a16="http://schemas.microsoft.com/office/drawing/2014/main" id="{D257BA9E-3497-4FAF-82D8-F2AE84084AF8}"/>
              </a:ext>
            </a:extLst>
          </p:cNvPr>
          <p:cNvSpPr txBox="1">
            <a:spLocks/>
          </p:cNvSpPr>
          <p:nvPr/>
        </p:nvSpPr>
        <p:spPr>
          <a:xfrm>
            <a:off x="7701462" y="3539146"/>
            <a:ext cx="3693111" cy="9440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800" b="1" dirty="0">
                <a:latin typeface="Times New Roman" panose="02020603050405020304" pitchFamily="18" charset="0"/>
                <a:cs typeface="Times New Roman" panose="02020603050405020304" pitchFamily="18" charset="0"/>
              </a:rPr>
              <a:t>Анализ статуса метилирования</a:t>
            </a:r>
          </a:p>
        </p:txBody>
      </p:sp>
      <p:pic>
        <p:nvPicPr>
          <p:cNvPr id="13" name="Рисунок 12">
            <a:extLst>
              <a:ext uri="{FF2B5EF4-FFF2-40B4-BE49-F238E27FC236}">
                <a16:creationId xmlns:a16="http://schemas.microsoft.com/office/drawing/2014/main" id="{87CA9746-BF50-44BA-B216-366E9FC168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1495" y="6064330"/>
            <a:ext cx="5394960" cy="713232"/>
          </a:xfrm>
          <a:prstGeom prst="rect">
            <a:avLst/>
          </a:prstGeom>
        </p:spPr>
      </p:pic>
      <p:sp>
        <p:nvSpPr>
          <p:cNvPr id="14" name="Заголовок 1">
            <a:extLst>
              <a:ext uri="{FF2B5EF4-FFF2-40B4-BE49-F238E27FC236}">
                <a16:creationId xmlns:a16="http://schemas.microsoft.com/office/drawing/2014/main" id="{A9EE1A1F-1516-459A-B44B-DEC407D4D30D}"/>
              </a:ext>
            </a:extLst>
          </p:cNvPr>
          <p:cNvSpPr txBox="1">
            <a:spLocks/>
          </p:cNvSpPr>
          <p:nvPr/>
        </p:nvSpPr>
        <p:spPr>
          <a:xfrm>
            <a:off x="4847592" y="0"/>
            <a:ext cx="1883903" cy="47991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1800" b="1" dirty="0">
                <a:latin typeface="Times New Roman" panose="02020603050405020304" pitchFamily="18" charset="0"/>
                <a:cs typeface="Times New Roman" panose="02020603050405020304" pitchFamily="18" charset="0"/>
              </a:rPr>
              <a:t>Актуальность</a:t>
            </a:r>
          </a:p>
        </p:txBody>
      </p:sp>
      <p:sp>
        <p:nvSpPr>
          <p:cNvPr id="15" name="TextBox 14">
            <a:extLst>
              <a:ext uri="{FF2B5EF4-FFF2-40B4-BE49-F238E27FC236}">
                <a16:creationId xmlns:a16="http://schemas.microsoft.com/office/drawing/2014/main" id="{B0BA3B67-1E87-401D-8F32-DD2729B0B32A}"/>
              </a:ext>
            </a:extLst>
          </p:cNvPr>
          <p:cNvSpPr txBox="1"/>
          <p:nvPr/>
        </p:nvSpPr>
        <p:spPr>
          <a:xfrm>
            <a:off x="1297824" y="410818"/>
            <a:ext cx="9129204" cy="1023165"/>
          </a:xfrm>
          <a:prstGeom prst="rect">
            <a:avLst/>
          </a:prstGeom>
          <a:noFill/>
        </p:spPr>
        <p:txBody>
          <a:bodyPr wrap="square">
            <a:spAutoFit/>
          </a:bodyPr>
          <a:lstStyle/>
          <a:p>
            <a:pPr algn="ctr">
              <a:lnSpc>
                <a:spcPct val="150000"/>
              </a:lnSpc>
            </a:pPr>
            <a:r>
              <a:rPr lang="ru-RU" sz="1400" dirty="0">
                <a:latin typeface="Times New Roman" panose="02020603050405020304" pitchFamily="18" charset="0"/>
                <a:cs typeface="Times New Roman" panose="02020603050405020304" pitchFamily="18" charset="0"/>
              </a:rPr>
              <a:t>Человек подвергается воздействию различных химических соединений на протяжении жизни, однако, профессиональная специализация обуславливает наиболее опасное воздействие на организм. Важной проблемой является понимание влияния промышленной среды на геномную стабильность у работников.</a:t>
            </a:r>
          </a:p>
        </p:txBody>
      </p:sp>
      <p:sp>
        <p:nvSpPr>
          <p:cNvPr id="16" name="Объект 2">
            <a:extLst>
              <a:ext uri="{FF2B5EF4-FFF2-40B4-BE49-F238E27FC236}">
                <a16:creationId xmlns:a16="http://schemas.microsoft.com/office/drawing/2014/main" id="{07C17498-3139-442C-9C5B-250AB6DA4C5F}"/>
              </a:ext>
            </a:extLst>
          </p:cNvPr>
          <p:cNvSpPr txBox="1">
            <a:spLocks/>
          </p:cNvSpPr>
          <p:nvPr/>
        </p:nvSpPr>
        <p:spPr>
          <a:xfrm>
            <a:off x="708377" y="1372707"/>
            <a:ext cx="10308097" cy="66449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0"/>
              </a:spcBef>
              <a:defRPr/>
            </a:pPr>
            <a:r>
              <a:rPr lang="ru-RU" sz="1400" dirty="0">
                <a:latin typeface="Times New Roman" panose="02020603050405020304" pitchFamily="18" charset="0"/>
                <a:cs typeface="Times New Roman" panose="02020603050405020304" pitchFamily="18" charset="0"/>
              </a:rPr>
              <a:t>На угольных теплоэлектростанциях (ТЭС) сжигается большое количество угля в год и выделяется огромный объём углекислого газа, оксидов азота и серы, летучих органических веществ, золы [1]. В состав угля входят элементы, которые определяют большую группу опасных для здоровья человека веществ [2]. </a:t>
            </a:r>
          </a:p>
        </p:txBody>
      </p:sp>
      <p:sp>
        <p:nvSpPr>
          <p:cNvPr id="17" name="TextBox 16">
            <a:extLst>
              <a:ext uri="{FF2B5EF4-FFF2-40B4-BE49-F238E27FC236}">
                <a16:creationId xmlns:a16="http://schemas.microsoft.com/office/drawing/2014/main" id="{44342618-7EDC-4C97-A8DA-A281E714F593}"/>
              </a:ext>
            </a:extLst>
          </p:cNvPr>
          <p:cNvSpPr txBox="1"/>
          <p:nvPr/>
        </p:nvSpPr>
        <p:spPr>
          <a:xfrm>
            <a:off x="532599" y="2298946"/>
            <a:ext cx="10513887" cy="700000"/>
          </a:xfrm>
          <a:prstGeom prst="rect">
            <a:avLst/>
          </a:prstGeom>
          <a:noFill/>
        </p:spPr>
        <p:txBody>
          <a:bodyPr wrap="square">
            <a:spAutoFit/>
          </a:bodyPr>
          <a:lstStyle/>
          <a:p>
            <a:pPr algn="ctr" eaLnBrk="1" fontAlgn="auto" hangingPunct="1">
              <a:lnSpc>
                <a:spcPct val="150000"/>
              </a:lnSpc>
              <a:spcBef>
                <a:spcPts val="0"/>
              </a:spcBef>
              <a:spcAft>
                <a:spcPts val="0"/>
              </a:spcAft>
              <a:defRPr/>
            </a:pPr>
            <a:r>
              <a:rPr lang="ru-RU" sz="1400" dirty="0">
                <a:latin typeface="Times New Roman" panose="02020603050405020304" pitchFamily="18" charset="0"/>
                <a:cs typeface="Times New Roman" panose="02020603050405020304" pitchFamily="18" charset="0"/>
              </a:rPr>
              <a:t>Подобные продукты производственного процесса на угольных теплоэлектростанциях обуславливают высокую генотоксическую опасность для работников. </a:t>
            </a:r>
          </a:p>
        </p:txBody>
      </p:sp>
    </p:spTree>
    <p:extLst>
      <p:ext uri="{BB962C8B-B14F-4D97-AF65-F5344CB8AC3E}">
        <p14:creationId xmlns:p14="http://schemas.microsoft.com/office/powerpoint/2010/main" val="428672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Таблица 9">
            <a:extLst>
              <a:ext uri="{FF2B5EF4-FFF2-40B4-BE49-F238E27FC236}">
                <a16:creationId xmlns:a16="http://schemas.microsoft.com/office/drawing/2014/main" id="{E77D1CCA-39BD-4D0B-8639-FD339212EBCD}"/>
              </a:ext>
            </a:extLst>
          </p:cNvPr>
          <p:cNvGraphicFramePr>
            <a:graphicFrameLocks noGrp="1"/>
          </p:cNvGraphicFramePr>
          <p:nvPr>
            <p:extLst>
              <p:ext uri="{D42A27DB-BD31-4B8C-83A1-F6EECF244321}">
                <p14:modId xmlns:p14="http://schemas.microsoft.com/office/powerpoint/2010/main" val="3934571888"/>
              </p:ext>
            </p:extLst>
          </p:nvPr>
        </p:nvGraphicFramePr>
        <p:xfrm>
          <a:off x="612824" y="1366103"/>
          <a:ext cx="7149220" cy="3669792"/>
        </p:xfrm>
        <a:graphic>
          <a:graphicData uri="http://schemas.openxmlformats.org/drawingml/2006/table">
            <a:tbl>
              <a:tblPr firstRow="1" firstCol="1" bandRow="1">
                <a:tableStyleId>{5C22544A-7EE6-4342-B048-85BDC9FD1C3A}</a:tableStyleId>
              </a:tblPr>
              <a:tblGrid>
                <a:gridCol w="2616452">
                  <a:extLst>
                    <a:ext uri="{9D8B030D-6E8A-4147-A177-3AD203B41FA5}">
                      <a16:colId xmlns:a16="http://schemas.microsoft.com/office/drawing/2014/main" val="1994430445"/>
                    </a:ext>
                  </a:extLst>
                </a:gridCol>
                <a:gridCol w="1792586">
                  <a:extLst>
                    <a:ext uri="{9D8B030D-6E8A-4147-A177-3AD203B41FA5}">
                      <a16:colId xmlns:a16="http://schemas.microsoft.com/office/drawing/2014/main" val="2468697075"/>
                    </a:ext>
                  </a:extLst>
                </a:gridCol>
                <a:gridCol w="1756372">
                  <a:extLst>
                    <a:ext uri="{9D8B030D-6E8A-4147-A177-3AD203B41FA5}">
                      <a16:colId xmlns:a16="http://schemas.microsoft.com/office/drawing/2014/main" val="3667233014"/>
                    </a:ext>
                  </a:extLst>
                </a:gridCol>
                <a:gridCol w="983810">
                  <a:extLst>
                    <a:ext uri="{9D8B030D-6E8A-4147-A177-3AD203B41FA5}">
                      <a16:colId xmlns:a16="http://schemas.microsoft.com/office/drawing/2014/main" val="1000045655"/>
                    </a:ext>
                  </a:extLst>
                </a:gridCol>
              </a:tblGrid>
              <a:tr h="27160">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Группа / Статус метилирования</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Работники ТЭС, %</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dirty="0">
                          <a:solidFill>
                            <a:schemeClr val="tx1"/>
                          </a:solidFill>
                          <a:effectLst/>
                          <a:latin typeface="Times New Roman" panose="02020603050405020304" pitchFamily="18" charset="0"/>
                          <a:cs typeface="Times New Roman" panose="02020603050405020304" pitchFamily="18" charset="0"/>
                        </a:rPr>
                        <a:t>Группа сравнения, %</a:t>
                      </a:r>
                      <a:endParaRPr lang="ru-RU" sz="1400" dirty="0">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US" sz="1400" b="0" i="1" dirty="0">
                          <a:solidFill>
                            <a:schemeClr val="tx1"/>
                          </a:solidFill>
                          <a:effectLst/>
                          <a:latin typeface="Times New Roman" panose="02020603050405020304" pitchFamily="18" charset="0"/>
                          <a:cs typeface="Times New Roman" panose="02020603050405020304" pitchFamily="18" charset="0"/>
                        </a:rPr>
                        <a:t>p</a:t>
                      </a:r>
                      <a:r>
                        <a:rPr lang="en-US" sz="1400" b="0" dirty="0">
                          <a:solidFill>
                            <a:schemeClr val="tx1"/>
                          </a:solidFill>
                          <a:effectLst/>
                          <a:latin typeface="Times New Roman" panose="02020603050405020304" pitchFamily="18" charset="0"/>
                          <a:cs typeface="Times New Roman" panose="02020603050405020304" pitchFamily="18" charset="0"/>
                        </a:rPr>
                        <a:t>-</a:t>
                      </a:r>
                      <a:r>
                        <a:rPr lang="ru-RU" sz="1400" b="0" dirty="0">
                          <a:solidFill>
                            <a:schemeClr val="tx1"/>
                          </a:solidFill>
                          <a:effectLst/>
                          <a:latin typeface="Times New Roman" panose="02020603050405020304" pitchFamily="18" charset="0"/>
                          <a:cs typeface="Times New Roman" panose="02020603050405020304" pitchFamily="18" charset="0"/>
                        </a:rPr>
                        <a:t>уровень</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5844806"/>
                  </a:ext>
                </a:extLst>
              </a:tr>
              <a:tr h="175728">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Ген</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7000"/>
                        </a:lnSpc>
                        <a:spcAft>
                          <a:spcPts val="800"/>
                        </a:spcAft>
                      </a:pPr>
                      <a:r>
                        <a:rPr lang="en-US" sz="1400" b="1" i="1" dirty="0">
                          <a:solidFill>
                            <a:schemeClr val="tx1"/>
                          </a:solidFill>
                          <a:effectLst/>
                          <a:latin typeface="Times New Roman" panose="02020603050405020304" pitchFamily="18" charset="0"/>
                          <a:cs typeface="Times New Roman" panose="02020603050405020304" pitchFamily="18" charset="0"/>
                        </a:rPr>
                        <a:t>XRCC1</a:t>
                      </a: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lnSpc>
                          <a:spcPct val="107000"/>
                        </a:lnSpc>
                        <a:spcAft>
                          <a:spcPts val="800"/>
                        </a:spcAft>
                      </a:pP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1981854"/>
                  </a:ext>
                </a:extLst>
              </a:tr>
              <a:tr h="125711">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Гиперметилированный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US" sz="1400" b="0" dirty="0">
                          <a:solidFill>
                            <a:schemeClr val="tx1"/>
                          </a:solidFill>
                          <a:effectLst/>
                          <a:latin typeface="Times New Roman" panose="02020603050405020304" pitchFamily="18" charset="0"/>
                          <a:cs typeface="Times New Roman" panose="02020603050405020304" pitchFamily="18" charset="0"/>
                        </a:rPr>
                        <a:t>27</a:t>
                      </a:r>
                      <a:r>
                        <a:rPr lang="ru-RU" sz="1400" b="0" dirty="0">
                          <a:solidFill>
                            <a:schemeClr val="tx1"/>
                          </a:solidFill>
                          <a:effectLst/>
                          <a:latin typeface="Times New Roman" panose="02020603050405020304" pitchFamily="18" charset="0"/>
                          <a:cs typeface="Times New Roman" panose="02020603050405020304" pitchFamily="18" charset="0"/>
                        </a:rPr>
                        <a:t>,7</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10,3</a:t>
                      </a:r>
                      <a:endParaRPr lang="ru-RU"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lnSpc>
                          <a:spcPct val="107000"/>
                        </a:lnSpc>
                        <a:spcAft>
                          <a:spcPts val="800"/>
                        </a:spcAft>
                      </a:pPr>
                      <a:r>
                        <a:rPr lang="en-US" sz="1400" b="1" dirty="0">
                          <a:solidFill>
                            <a:srgbClr val="FF0000"/>
                          </a:solidFill>
                          <a:effectLst/>
                          <a:latin typeface="Times New Roman" panose="02020603050405020304" pitchFamily="18" charset="0"/>
                          <a:cs typeface="Times New Roman" panose="02020603050405020304" pitchFamily="18" charset="0"/>
                        </a:rPr>
                        <a:t>&lt;0</a:t>
                      </a:r>
                      <a:r>
                        <a:rPr lang="ru-RU" sz="1400" b="1" dirty="0">
                          <a:solidFill>
                            <a:srgbClr val="FF0000"/>
                          </a:solidFill>
                          <a:effectLst/>
                          <a:latin typeface="Times New Roman" panose="02020603050405020304" pitchFamily="18" charset="0"/>
                          <a:cs typeface="Times New Roman" panose="02020603050405020304" pitchFamily="18" charset="0"/>
                        </a:rPr>
                        <a:t>,</a:t>
                      </a:r>
                      <a:r>
                        <a:rPr lang="en-US" sz="1400" b="1" dirty="0">
                          <a:solidFill>
                            <a:srgbClr val="FF0000"/>
                          </a:solidFill>
                          <a:effectLst/>
                          <a:latin typeface="Times New Roman" panose="02020603050405020304" pitchFamily="18" charset="0"/>
                          <a:cs typeface="Times New Roman" panose="02020603050405020304" pitchFamily="18" charset="0"/>
                        </a:rPr>
                        <a:t>00</a:t>
                      </a:r>
                      <a:r>
                        <a:rPr lang="ru-RU" sz="1400" b="1" dirty="0">
                          <a:solidFill>
                            <a:srgbClr val="FF0000"/>
                          </a:solidFill>
                          <a:effectLst/>
                          <a:latin typeface="Times New Roman" panose="02020603050405020304" pitchFamily="18" charset="0"/>
                          <a:cs typeface="Times New Roman" panose="02020603050405020304" pitchFamily="18" charset="0"/>
                        </a:rPr>
                        <a:t>2</a:t>
                      </a:r>
                      <a:endParaRPr lang="ru-RU" sz="1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600787"/>
                  </a:ext>
                </a:extLst>
              </a:tr>
              <a:tr h="148122">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Частично 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36,3</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25,7</a:t>
                      </a:r>
                      <a:endParaRPr lang="ru-RU"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3626636056"/>
                  </a:ext>
                </a:extLst>
              </a:tr>
              <a:tr h="161480">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Деметилированный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36</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64</a:t>
                      </a:r>
                      <a:endParaRPr lang="ru-RU"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728064384"/>
                  </a:ext>
                </a:extLst>
              </a:tr>
              <a:tr h="183891">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Ген</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7000"/>
                        </a:lnSpc>
                        <a:spcAft>
                          <a:spcPts val="800"/>
                        </a:spcAft>
                      </a:pPr>
                      <a:r>
                        <a:rPr lang="en-US" sz="1400" b="1" i="1" dirty="0">
                          <a:solidFill>
                            <a:schemeClr val="tx1"/>
                          </a:solidFill>
                          <a:effectLst/>
                          <a:latin typeface="Times New Roman" panose="02020603050405020304" pitchFamily="18" charset="0"/>
                          <a:cs typeface="Times New Roman" panose="02020603050405020304" pitchFamily="18" charset="0"/>
                        </a:rPr>
                        <a:t>XRCC</a:t>
                      </a:r>
                      <a:r>
                        <a:rPr lang="ru-RU" sz="1400" b="1" i="1" dirty="0">
                          <a:solidFill>
                            <a:schemeClr val="tx1"/>
                          </a:solidFill>
                          <a:effectLst/>
                          <a:latin typeface="Times New Roman" panose="02020603050405020304" pitchFamily="18" charset="0"/>
                          <a:cs typeface="Times New Roman" panose="02020603050405020304" pitchFamily="18" charset="0"/>
                        </a:rPr>
                        <a:t>2</a:t>
                      </a: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lnSpc>
                          <a:spcPct val="107000"/>
                        </a:lnSpc>
                        <a:spcAft>
                          <a:spcPts val="800"/>
                        </a:spcAft>
                      </a:pP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4023464"/>
                  </a:ext>
                </a:extLst>
              </a:tr>
              <a:tr h="151981">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Гиперметилированный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29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13,9</a:t>
                      </a:r>
                      <a:endParaRPr lang="ru-RU"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lnSpc>
                          <a:spcPct val="107000"/>
                        </a:lnSpc>
                        <a:spcAft>
                          <a:spcPts val="800"/>
                        </a:spcAft>
                      </a:pPr>
                      <a:r>
                        <a:rPr lang="en-US" sz="1400" b="1" dirty="0">
                          <a:solidFill>
                            <a:srgbClr val="FF0000"/>
                          </a:solidFill>
                          <a:effectLst/>
                          <a:latin typeface="Times New Roman" panose="02020603050405020304" pitchFamily="18" charset="0"/>
                          <a:cs typeface="Times New Roman" panose="02020603050405020304" pitchFamily="18" charset="0"/>
                        </a:rPr>
                        <a:t>&lt;0</a:t>
                      </a:r>
                      <a:r>
                        <a:rPr lang="ru-RU" sz="1400" b="1" dirty="0">
                          <a:solidFill>
                            <a:srgbClr val="FF0000"/>
                          </a:solidFill>
                          <a:effectLst/>
                          <a:latin typeface="Times New Roman" panose="02020603050405020304" pitchFamily="18" charset="0"/>
                          <a:cs typeface="Times New Roman" panose="02020603050405020304" pitchFamily="18" charset="0"/>
                        </a:rPr>
                        <a:t>,</a:t>
                      </a:r>
                      <a:r>
                        <a:rPr lang="en-US" sz="1400" b="1" dirty="0">
                          <a:solidFill>
                            <a:srgbClr val="FF0000"/>
                          </a:solidFill>
                          <a:effectLst/>
                          <a:latin typeface="Times New Roman" panose="02020603050405020304" pitchFamily="18" charset="0"/>
                          <a:cs typeface="Times New Roman" panose="02020603050405020304" pitchFamily="18" charset="0"/>
                        </a:rPr>
                        <a:t>001</a:t>
                      </a:r>
                      <a:endParaRPr lang="ru-RU" sz="1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573219"/>
                  </a:ext>
                </a:extLst>
              </a:tr>
              <a:tr h="147232">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Частично 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42,9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20,4</a:t>
                      </a:r>
                      <a:endParaRPr lang="ru-RU"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2896639053"/>
                  </a:ext>
                </a:extLst>
              </a:tr>
              <a:tr h="178697">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Деметилированный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28,1</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65,7</a:t>
                      </a:r>
                      <a:endParaRPr lang="ru-RU"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204658055"/>
                  </a:ext>
                </a:extLst>
              </a:tr>
              <a:tr h="110573">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Ген</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7000"/>
                        </a:lnSpc>
                        <a:spcAft>
                          <a:spcPts val="800"/>
                        </a:spcAft>
                      </a:pPr>
                      <a:r>
                        <a:rPr lang="en-US" sz="1400" b="1" i="1" dirty="0">
                          <a:solidFill>
                            <a:schemeClr val="tx1"/>
                          </a:solidFill>
                          <a:effectLst/>
                          <a:latin typeface="Times New Roman" panose="02020603050405020304" pitchFamily="18" charset="0"/>
                          <a:cs typeface="Times New Roman" panose="02020603050405020304" pitchFamily="18" charset="0"/>
                        </a:rPr>
                        <a:t>XRCC</a:t>
                      </a:r>
                      <a:r>
                        <a:rPr lang="ru-RU" sz="1400" b="1" i="1" dirty="0">
                          <a:solidFill>
                            <a:schemeClr val="tx1"/>
                          </a:solidFill>
                          <a:effectLst/>
                          <a:latin typeface="Times New Roman" panose="02020603050405020304" pitchFamily="18" charset="0"/>
                          <a:cs typeface="Times New Roman" panose="02020603050405020304" pitchFamily="18" charset="0"/>
                        </a:rPr>
                        <a:t>3</a:t>
                      </a: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lnSpc>
                          <a:spcPct val="107000"/>
                        </a:lnSpc>
                        <a:spcAft>
                          <a:spcPts val="800"/>
                        </a:spcAft>
                      </a:pP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6348442"/>
                  </a:ext>
                </a:extLst>
              </a:tr>
              <a:tr h="105824">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Гиперметилированный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29,9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13</a:t>
                      </a:r>
                      <a:endParaRPr lang="ru-RU"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lnSpc>
                          <a:spcPct val="107000"/>
                        </a:lnSpc>
                        <a:spcAft>
                          <a:spcPts val="800"/>
                        </a:spcAft>
                      </a:pPr>
                      <a:r>
                        <a:rPr lang="en-US" sz="1400" b="1" dirty="0">
                          <a:solidFill>
                            <a:srgbClr val="FF0000"/>
                          </a:solidFill>
                          <a:effectLst/>
                          <a:latin typeface="Times New Roman" panose="02020603050405020304" pitchFamily="18" charset="0"/>
                          <a:cs typeface="Times New Roman" panose="02020603050405020304" pitchFamily="18" charset="0"/>
                        </a:rPr>
                        <a:t>&lt;0</a:t>
                      </a:r>
                      <a:r>
                        <a:rPr lang="ru-RU" sz="1400" b="1" dirty="0">
                          <a:solidFill>
                            <a:srgbClr val="FF0000"/>
                          </a:solidFill>
                          <a:effectLst/>
                          <a:latin typeface="Times New Roman" panose="02020603050405020304" pitchFamily="18" charset="0"/>
                          <a:cs typeface="Times New Roman" panose="02020603050405020304" pitchFamily="18" charset="0"/>
                        </a:rPr>
                        <a:t>,</a:t>
                      </a:r>
                      <a:r>
                        <a:rPr lang="en-US" sz="1400" b="1" dirty="0">
                          <a:solidFill>
                            <a:srgbClr val="FF0000"/>
                          </a:solidFill>
                          <a:effectLst/>
                          <a:latin typeface="Times New Roman" panose="02020603050405020304" pitchFamily="18" charset="0"/>
                          <a:cs typeface="Times New Roman" panose="02020603050405020304" pitchFamily="18" charset="0"/>
                        </a:rPr>
                        <a:t>001</a:t>
                      </a:r>
                      <a:endParaRPr lang="ru-RU" sz="1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5268871"/>
                  </a:ext>
                </a:extLst>
              </a:tr>
              <a:tr h="164449">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Частично 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44,6</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20,6</a:t>
                      </a:r>
                      <a:endParaRPr lang="ru-RU"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993374601"/>
                  </a:ext>
                </a:extLst>
              </a:tr>
              <a:tr h="78218">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Деметилированный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25,5</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66,4</a:t>
                      </a:r>
                      <a:endParaRPr lang="ru-RU"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1306232986"/>
                  </a:ext>
                </a:extLst>
              </a:tr>
              <a:tr h="182110">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Ген</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7000"/>
                        </a:lnSpc>
                        <a:spcAft>
                          <a:spcPts val="800"/>
                        </a:spcAft>
                      </a:pPr>
                      <a:r>
                        <a:rPr lang="en-US" sz="1400" b="1" i="1" dirty="0">
                          <a:solidFill>
                            <a:schemeClr val="tx1"/>
                          </a:solidFill>
                          <a:effectLst/>
                          <a:latin typeface="Times New Roman" panose="02020603050405020304" pitchFamily="18" charset="0"/>
                          <a:cs typeface="Times New Roman" panose="02020603050405020304" pitchFamily="18" charset="0"/>
                        </a:rPr>
                        <a:t>XRCC</a:t>
                      </a:r>
                      <a:r>
                        <a:rPr lang="ru-RU" sz="1400" b="1" i="1" dirty="0">
                          <a:solidFill>
                            <a:schemeClr val="tx1"/>
                          </a:solidFill>
                          <a:effectLst/>
                          <a:latin typeface="Times New Roman" panose="02020603050405020304" pitchFamily="18" charset="0"/>
                          <a:cs typeface="Times New Roman" panose="02020603050405020304" pitchFamily="18" charset="0"/>
                        </a:rPr>
                        <a:t>4</a:t>
                      </a: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lnSpc>
                          <a:spcPct val="107000"/>
                        </a:lnSpc>
                        <a:spcAft>
                          <a:spcPts val="800"/>
                        </a:spcAft>
                      </a:pP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4457673"/>
                  </a:ext>
                </a:extLst>
              </a:tr>
              <a:tr h="104933">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Гиперметилированный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32,3</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10,3</a:t>
                      </a:r>
                      <a:endParaRPr lang="ru-RU"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lnSpc>
                          <a:spcPct val="107000"/>
                        </a:lnSpc>
                        <a:spcAft>
                          <a:spcPts val="800"/>
                        </a:spcAft>
                      </a:pPr>
                      <a:r>
                        <a:rPr lang="en-US" sz="1400" b="1" dirty="0">
                          <a:solidFill>
                            <a:srgbClr val="FF0000"/>
                          </a:solidFill>
                          <a:effectLst/>
                          <a:latin typeface="Times New Roman" panose="02020603050405020304" pitchFamily="18" charset="0"/>
                          <a:cs typeface="Times New Roman" panose="02020603050405020304" pitchFamily="18" charset="0"/>
                        </a:rPr>
                        <a:t>&lt;0</a:t>
                      </a:r>
                      <a:r>
                        <a:rPr lang="ru-RU" sz="1400" b="1" dirty="0">
                          <a:solidFill>
                            <a:srgbClr val="FF0000"/>
                          </a:solidFill>
                          <a:effectLst/>
                          <a:latin typeface="Times New Roman" panose="02020603050405020304" pitchFamily="18" charset="0"/>
                          <a:cs typeface="Times New Roman" panose="02020603050405020304" pitchFamily="18" charset="0"/>
                        </a:rPr>
                        <a:t>,</a:t>
                      </a:r>
                      <a:r>
                        <a:rPr lang="en-US" sz="1400" b="1" dirty="0">
                          <a:solidFill>
                            <a:srgbClr val="FF0000"/>
                          </a:solidFill>
                          <a:effectLst/>
                          <a:latin typeface="Times New Roman" panose="02020603050405020304" pitchFamily="18" charset="0"/>
                          <a:cs typeface="Times New Roman" panose="02020603050405020304" pitchFamily="18" charset="0"/>
                        </a:rPr>
                        <a:t>001</a:t>
                      </a:r>
                      <a:endParaRPr lang="ru-RU" sz="1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9112168"/>
                  </a:ext>
                </a:extLst>
              </a:tr>
              <a:tr h="73024">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Частично 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40,7</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19</a:t>
                      </a:r>
                      <a:endParaRPr lang="ru-RU" sz="2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769800100"/>
                  </a:ext>
                </a:extLst>
              </a:tr>
              <a:tr h="86381">
                <a:tc>
                  <a:txBody>
                    <a:bodyPr/>
                    <a:lstStyle/>
                    <a:p>
                      <a:pPr algn="ctr">
                        <a:lnSpc>
                          <a:spcPct val="107000"/>
                        </a:lnSpc>
                        <a:spcAft>
                          <a:spcPts val="800"/>
                        </a:spcAft>
                      </a:pPr>
                      <a:r>
                        <a:rPr lang="ru-RU" sz="1400" b="0">
                          <a:solidFill>
                            <a:schemeClr val="tx1"/>
                          </a:solidFill>
                          <a:effectLst/>
                          <a:latin typeface="Times New Roman" panose="02020603050405020304" pitchFamily="18" charset="0"/>
                          <a:cs typeface="Times New Roman" panose="02020603050405020304" pitchFamily="18" charset="0"/>
                        </a:rPr>
                        <a:t>Деметилированный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27</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ru-RU" sz="1400" b="0" dirty="0">
                          <a:solidFill>
                            <a:schemeClr val="tx1"/>
                          </a:solidFill>
                          <a:effectLst/>
                          <a:latin typeface="Times New Roman" panose="02020603050405020304" pitchFamily="18" charset="0"/>
                          <a:cs typeface="Times New Roman" panose="02020603050405020304" pitchFamily="18" charset="0"/>
                        </a:rPr>
                        <a:t>70,7</a:t>
                      </a:r>
                      <a:endParaRPr lang="ru-RU"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4183283638"/>
                  </a:ext>
                </a:extLst>
              </a:tr>
            </a:tbl>
          </a:graphicData>
        </a:graphic>
      </p:graphicFrame>
      <p:sp>
        <p:nvSpPr>
          <p:cNvPr id="6" name="TextBox 5">
            <a:extLst>
              <a:ext uri="{FF2B5EF4-FFF2-40B4-BE49-F238E27FC236}">
                <a16:creationId xmlns:a16="http://schemas.microsoft.com/office/drawing/2014/main" id="{82C2E912-B230-441E-A21A-E90D30A11983}"/>
              </a:ext>
            </a:extLst>
          </p:cNvPr>
          <p:cNvSpPr txBox="1"/>
          <p:nvPr/>
        </p:nvSpPr>
        <p:spPr>
          <a:xfrm>
            <a:off x="7865617" y="1450330"/>
            <a:ext cx="4230949" cy="1384995"/>
          </a:xfrm>
          <a:prstGeom prst="rect">
            <a:avLst/>
          </a:prstGeom>
          <a:noFill/>
        </p:spPr>
        <p:txBody>
          <a:bodyPr wrap="square">
            <a:spAutoFit/>
          </a:bodyPr>
          <a:lstStyle/>
          <a:p>
            <a:pPr algn="ctr"/>
            <a:r>
              <a:rPr lang="ru-RU" sz="1400" dirty="0">
                <a:latin typeface="Times New Roman" panose="02020603050405020304" pitchFamily="18" charset="0"/>
                <a:cs typeface="Times New Roman" panose="02020603050405020304" pitchFamily="18" charset="0"/>
              </a:rPr>
              <a:t>В результате сопоставления характера метилирования промоторов </a:t>
            </a:r>
            <a:r>
              <a:rPr lang="ru-RU" sz="1400" i="1" dirty="0">
                <a:latin typeface="Times New Roman" panose="02020603050405020304" pitchFamily="18" charset="0"/>
                <a:cs typeface="Times New Roman" panose="02020603050405020304" pitchFamily="18" charset="0"/>
              </a:rPr>
              <a:t>XRCC1</a:t>
            </a:r>
            <a:r>
              <a:rPr lang="ru-RU" sz="1400" dirty="0">
                <a:latin typeface="Times New Roman" panose="02020603050405020304" pitchFamily="18" charset="0"/>
                <a:cs typeface="Times New Roman" panose="02020603050405020304" pitchFamily="18" charset="0"/>
              </a:rPr>
              <a:t>, </a:t>
            </a:r>
            <a:r>
              <a:rPr lang="ru-RU" sz="1400" i="1" dirty="0">
                <a:latin typeface="Times New Roman" panose="02020603050405020304" pitchFamily="18" charset="0"/>
                <a:cs typeface="Times New Roman" panose="02020603050405020304" pitchFamily="18" charset="0"/>
              </a:rPr>
              <a:t>XRCC2</a:t>
            </a:r>
            <a:r>
              <a:rPr lang="ru-RU" sz="1400" dirty="0">
                <a:latin typeface="Times New Roman" panose="02020603050405020304" pitchFamily="18" charset="0"/>
                <a:cs typeface="Times New Roman" panose="02020603050405020304" pitchFamily="18" charset="0"/>
              </a:rPr>
              <a:t>, </a:t>
            </a:r>
            <a:r>
              <a:rPr lang="ru-RU" sz="1400" i="1" dirty="0">
                <a:latin typeface="Times New Roman" panose="02020603050405020304" pitchFamily="18" charset="0"/>
                <a:cs typeface="Times New Roman" panose="02020603050405020304" pitchFamily="18" charset="0"/>
              </a:rPr>
              <a:t>XRCC3</a:t>
            </a:r>
            <a:r>
              <a:rPr lang="ru-RU" sz="1400" dirty="0">
                <a:latin typeface="Times New Roman" panose="02020603050405020304" pitchFamily="18" charset="0"/>
                <a:cs typeface="Times New Roman" panose="02020603050405020304" pitchFamily="18" charset="0"/>
              </a:rPr>
              <a:t>, </a:t>
            </a:r>
            <a:r>
              <a:rPr lang="ru-RU" sz="1400" i="1" dirty="0">
                <a:latin typeface="Times New Roman" panose="02020603050405020304" pitchFamily="18" charset="0"/>
                <a:cs typeface="Times New Roman" panose="02020603050405020304" pitchFamily="18" charset="0"/>
              </a:rPr>
              <a:t>XRCC4</a:t>
            </a:r>
            <a:r>
              <a:rPr lang="ru-RU" sz="1400" dirty="0">
                <a:latin typeface="Times New Roman" panose="02020603050405020304" pitchFamily="18" charset="0"/>
                <a:cs typeface="Times New Roman" panose="02020603050405020304" pitchFamily="18" charset="0"/>
              </a:rPr>
              <a:t> у работников и в группе сравнения обнаружено увеличение частоты встречаемости гиперметилированного и метилированного статусов у рабочих для всех изучаемых генов (p &lt;0,001). </a:t>
            </a:r>
          </a:p>
        </p:txBody>
      </p:sp>
      <p:sp>
        <p:nvSpPr>
          <p:cNvPr id="8" name="TextBox 7">
            <a:extLst>
              <a:ext uri="{FF2B5EF4-FFF2-40B4-BE49-F238E27FC236}">
                <a16:creationId xmlns:a16="http://schemas.microsoft.com/office/drawing/2014/main" id="{374F7FA2-C2BC-48FB-9D71-0AFEC7548933}"/>
              </a:ext>
            </a:extLst>
          </p:cNvPr>
          <p:cNvSpPr txBox="1"/>
          <p:nvPr/>
        </p:nvSpPr>
        <p:spPr>
          <a:xfrm>
            <a:off x="7810130" y="3140506"/>
            <a:ext cx="4286436" cy="1600438"/>
          </a:xfrm>
          <a:prstGeom prst="rect">
            <a:avLst/>
          </a:prstGeom>
          <a:noFill/>
        </p:spPr>
        <p:txBody>
          <a:bodyPr wrap="square">
            <a:spAutoFit/>
          </a:bodyPr>
          <a:lstStyle/>
          <a:p>
            <a:pPr algn="ctr"/>
            <a:r>
              <a:rPr lang="ru-RU" sz="1400" dirty="0">
                <a:latin typeface="Times New Roman" panose="02020603050405020304" pitchFamily="18" charset="0"/>
                <a:cs typeface="Times New Roman" panose="02020603050405020304" pitchFamily="18" charset="0"/>
              </a:rPr>
              <a:t>При этом не найдено работ, посвященных исследованию метилирования генов </a:t>
            </a:r>
            <a:r>
              <a:rPr lang="ru-RU" sz="1400" i="1" dirty="0">
                <a:latin typeface="Times New Roman" panose="02020603050405020304" pitchFamily="18" charset="0"/>
                <a:cs typeface="Times New Roman" panose="02020603050405020304" pitchFamily="18" charset="0"/>
              </a:rPr>
              <a:t>XRCC1-4 </a:t>
            </a:r>
            <a:r>
              <a:rPr lang="ru-RU" sz="1400" dirty="0">
                <a:latin typeface="Times New Roman" panose="02020603050405020304" pitchFamily="18" charset="0"/>
                <a:cs typeface="Times New Roman" panose="02020603050405020304" pitchFamily="18" charset="0"/>
              </a:rPr>
              <a:t>у работников угольной промышленности. В данном исследовании продемонстрировано значительное изменение степени метилирования промоторов перечисленных генов в условиях работы на угольных теплоэлектростанциях. </a:t>
            </a:r>
          </a:p>
        </p:txBody>
      </p:sp>
      <p:sp>
        <p:nvSpPr>
          <p:cNvPr id="11" name="TextBox 10">
            <a:extLst>
              <a:ext uri="{FF2B5EF4-FFF2-40B4-BE49-F238E27FC236}">
                <a16:creationId xmlns:a16="http://schemas.microsoft.com/office/drawing/2014/main" id="{BE49C7FC-5D8C-44F0-8AA1-67A2FF310D85}"/>
              </a:ext>
            </a:extLst>
          </p:cNvPr>
          <p:cNvSpPr txBox="1"/>
          <p:nvPr/>
        </p:nvSpPr>
        <p:spPr>
          <a:xfrm>
            <a:off x="0" y="5375236"/>
            <a:ext cx="12192000" cy="738664"/>
          </a:xfrm>
          <a:prstGeom prst="rect">
            <a:avLst/>
          </a:prstGeom>
          <a:noFill/>
        </p:spPr>
        <p:txBody>
          <a:bodyPr wrap="square">
            <a:spAutoFit/>
          </a:bodyPr>
          <a:lstStyle/>
          <a:p>
            <a:pPr algn="ctr"/>
            <a:r>
              <a:rPr lang="ru-RU" sz="1400" dirty="0">
                <a:latin typeface="Times New Roman" panose="02020603050405020304" pitchFamily="18" charset="0"/>
                <a:cs typeface="Times New Roman" panose="02020603050405020304" pitchFamily="18" charset="0"/>
              </a:rPr>
              <a:t>Немногочисленные исследования, посвященные изучению метилирования генов </a:t>
            </a:r>
            <a:r>
              <a:rPr lang="ru-RU" sz="1400" i="1" dirty="0">
                <a:latin typeface="Times New Roman" panose="02020603050405020304" pitchFamily="18" charset="0"/>
                <a:cs typeface="Times New Roman" panose="02020603050405020304" pitchFamily="18" charset="0"/>
              </a:rPr>
              <a:t>XRCC1</a:t>
            </a:r>
            <a:r>
              <a:rPr lang="ru-RU" sz="1400" dirty="0">
                <a:latin typeface="Times New Roman" panose="02020603050405020304" pitchFamily="18" charset="0"/>
                <a:cs typeface="Times New Roman" panose="02020603050405020304" pitchFamily="18" charset="0"/>
              </a:rPr>
              <a:t>, </a:t>
            </a:r>
            <a:r>
              <a:rPr lang="ru-RU" sz="1400" i="1" dirty="0">
                <a:latin typeface="Times New Roman" panose="02020603050405020304" pitchFamily="18" charset="0"/>
                <a:cs typeface="Times New Roman" panose="02020603050405020304" pitchFamily="18" charset="0"/>
              </a:rPr>
              <a:t>XRCC3</a:t>
            </a:r>
            <a:r>
              <a:rPr lang="ru-RU" sz="1400" dirty="0">
                <a:latin typeface="Times New Roman" panose="02020603050405020304" pitchFamily="18" charset="0"/>
                <a:cs typeface="Times New Roman" panose="02020603050405020304" pitchFamily="18" charset="0"/>
              </a:rPr>
              <a:t>, </a:t>
            </a:r>
            <a:r>
              <a:rPr lang="ru-RU" sz="1400" i="1" dirty="0">
                <a:latin typeface="Times New Roman" panose="02020603050405020304" pitchFamily="18" charset="0"/>
                <a:cs typeface="Times New Roman" panose="02020603050405020304" pitchFamily="18" charset="0"/>
              </a:rPr>
              <a:t>XRCC4</a:t>
            </a:r>
            <a:r>
              <a:rPr lang="ru-RU" sz="1400" dirty="0">
                <a:latin typeface="Times New Roman" panose="02020603050405020304" pitchFamily="18" charset="0"/>
                <a:cs typeface="Times New Roman" panose="02020603050405020304" pitchFamily="18" charset="0"/>
              </a:rPr>
              <a:t> подтверждают подавляющее действие уровня метилирования промоторов данных генов на их экспрессию [3-5]. Помимо этого, известно, что метилирование промотора </a:t>
            </a:r>
            <a:r>
              <a:rPr lang="ru-RU" sz="1400" i="1" dirty="0">
                <a:latin typeface="Times New Roman" panose="02020603050405020304" pitchFamily="18" charset="0"/>
                <a:cs typeface="Times New Roman" panose="02020603050405020304" pitchFamily="18" charset="0"/>
              </a:rPr>
              <a:t>XRCC2</a:t>
            </a:r>
            <a:r>
              <a:rPr lang="ru-RU" sz="1400" dirty="0">
                <a:latin typeface="Times New Roman" panose="02020603050405020304" pitchFamily="18" charset="0"/>
                <a:cs typeface="Times New Roman" panose="02020603050405020304" pitchFamily="18" charset="0"/>
              </a:rPr>
              <a:t> способствует накоплению геномных повреждений </a:t>
            </a:r>
            <a:r>
              <a:rPr lang="en-US" sz="1400" dirty="0">
                <a:latin typeface="Times New Roman" panose="02020603050405020304" pitchFamily="18" charset="0"/>
                <a:cs typeface="Times New Roman" panose="02020603050405020304" pitchFamily="18" charset="0"/>
              </a:rPr>
              <a:t>[6]</a:t>
            </a:r>
            <a:r>
              <a:rPr lang="ru-RU" sz="1400" dirty="0">
                <a:latin typeface="Times New Roman" panose="02020603050405020304" pitchFamily="18" charset="0"/>
                <a:cs typeface="Times New Roman" panose="02020603050405020304" pitchFamily="18" charset="0"/>
              </a:rPr>
              <a:t>. </a:t>
            </a:r>
          </a:p>
        </p:txBody>
      </p:sp>
      <p:sp>
        <p:nvSpPr>
          <p:cNvPr id="12" name="Заголовок 1">
            <a:extLst>
              <a:ext uri="{FF2B5EF4-FFF2-40B4-BE49-F238E27FC236}">
                <a16:creationId xmlns:a16="http://schemas.microsoft.com/office/drawing/2014/main" id="{F347BF49-6E0A-469F-901F-469CC68A5BF2}"/>
              </a:ext>
            </a:extLst>
          </p:cNvPr>
          <p:cNvSpPr>
            <a:spLocks noGrp="1"/>
          </p:cNvSpPr>
          <p:nvPr>
            <p:ph type="title"/>
          </p:nvPr>
        </p:nvSpPr>
        <p:spPr>
          <a:xfrm>
            <a:off x="5015883" y="152138"/>
            <a:ext cx="1961225" cy="583083"/>
          </a:xfrm>
        </p:spPr>
        <p:txBody>
          <a:bodyPr>
            <a:normAutofit/>
          </a:bodyPr>
          <a:lstStyle/>
          <a:p>
            <a:pPr algn="ctr"/>
            <a:r>
              <a:rPr lang="ru-RU" sz="1800" b="1" dirty="0">
                <a:latin typeface="Times New Roman" panose="02020603050405020304" pitchFamily="18" charset="0"/>
                <a:cs typeface="Times New Roman" panose="02020603050405020304" pitchFamily="18" charset="0"/>
              </a:rPr>
              <a:t>Результаты</a:t>
            </a:r>
          </a:p>
        </p:txBody>
      </p:sp>
      <p:sp>
        <p:nvSpPr>
          <p:cNvPr id="13" name="Заголовок 1">
            <a:extLst>
              <a:ext uri="{FF2B5EF4-FFF2-40B4-BE49-F238E27FC236}">
                <a16:creationId xmlns:a16="http://schemas.microsoft.com/office/drawing/2014/main" id="{9275681F-F214-47EC-B604-11034D9DA703}"/>
              </a:ext>
            </a:extLst>
          </p:cNvPr>
          <p:cNvSpPr txBox="1">
            <a:spLocks/>
          </p:cNvSpPr>
          <p:nvPr/>
        </p:nvSpPr>
        <p:spPr>
          <a:xfrm>
            <a:off x="-133164" y="744100"/>
            <a:ext cx="8788892" cy="5830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400" b="1" dirty="0">
                <a:latin typeface="Times New Roman" panose="02020603050405020304" pitchFamily="18" charset="0"/>
                <a:cs typeface="Times New Roman" panose="02020603050405020304" pitchFamily="18" charset="0"/>
              </a:rPr>
              <a:t>Таблица 1. </a:t>
            </a:r>
            <a:r>
              <a:rPr lang="ru-RU" sz="1400" dirty="0">
                <a:latin typeface="Times New Roman" panose="02020603050405020304" pitchFamily="18" charset="0"/>
                <a:cs typeface="Times New Roman" panose="02020603050405020304" pitchFamily="18" charset="0"/>
              </a:rPr>
              <a:t>Распределение статуса метилирования промоторных областей изучаемых генов в обеих группах</a:t>
            </a:r>
          </a:p>
        </p:txBody>
      </p:sp>
    </p:spTree>
    <p:extLst>
      <p:ext uri="{BB962C8B-B14F-4D97-AF65-F5344CB8AC3E}">
        <p14:creationId xmlns:p14="http://schemas.microsoft.com/office/powerpoint/2010/main" val="228532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1A30025F-8CAD-445F-B075-6F323B671EA3}"/>
              </a:ext>
            </a:extLst>
          </p:cNvPr>
          <p:cNvGraphicFramePr>
            <a:graphicFrameLocks noGrp="1"/>
          </p:cNvGraphicFramePr>
          <p:nvPr>
            <p:extLst>
              <p:ext uri="{D42A27DB-BD31-4B8C-83A1-F6EECF244321}">
                <p14:modId xmlns:p14="http://schemas.microsoft.com/office/powerpoint/2010/main" val="1657252911"/>
              </p:ext>
            </p:extLst>
          </p:nvPr>
        </p:nvGraphicFramePr>
        <p:xfrm>
          <a:off x="266330" y="2466876"/>
          <a:ext cx="6500388" cy="3891212"/>
        </p:xfrm>
        <a:graphic>
          <a:graphicData uri="http://schemas.openxmlformats.org/drawingml/2006/table">
            <a:tbl>
              <a:tblPr firstRow="1" firstCol="1" bandRow="1">
                <a:tableStyleId>{5C22544A-7EE6-4342-B048-85BDC9FD1C3A}</a:tableStyleId>
              </a:tblPr>
              <a:tblGrid>
                <a:gridCol w="3041964">
                  <a:extLst>
                    <a:ext uri="{9D8B030D-6E8A-4147-A177-3AD203B41FA5}">
                      <a16:colId xmlns:a16="http://schemas.microsoft.com/office/drawing/2014/main" val="94258724"/>
                    </a:ext>
                  </a:extLst>
                </a:gridCol>
                <a:gridCol w="1294646">
                  <a:extLst>
                    <a:ext uri="{9D8B030D-6E8A-4147-A177-3AD203B41FA5}">
                      <a16:colId xmlns:a16="http://schemas.microsoft.com/office/drawing/2014/main" val="3327929077"/>
                    </a:ext>
                  </a:extLst>
                </a:gridCol>
                <a:gridCol w="1267485">
                  <a:extLst>
                    <a:ext uri="{9D8B030D-6E8A-4147-A177-3AD203B41FA5}">
                      <a16:colId xmlns:a16="http://schemas.microsoft.com/office/drawing/2014/main" val="607009972"/>
                    </a:ext>
                  </a:extLst>
                </a:gridCol>
                <a:gridCol w="896293">
                  <a:extLst>
                    <a:ext uri="{9D8B030D-6E8A-4147-A177-3AD203B41FA5}">
                      <a16:colId xmlns:a16="http://schemas.microsoft.com/office/drawing/2014/main" val="2805327007"/>
                    </a:ext>
                  </a:extLst>
                </a:gridCol>
              </a:tblGrid>
              <a:tr h="0">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Стаж работы / Статус метилирования</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До 1 года, %</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dirty="0">
                          <a:solidFill>
                            <a:schemeClr val="tx1"/>
                          </a:solidFill>
                          <a:effectLst/>
                          <a:latin typeface="Times New Roman" panose="02020603050405020304" pitchFamily="18" charset="0"/>
                          <a:cs typeface="Times New Roman" panose="02020603050405020304" pitchFamily="18" charset="0"/>
                        </a:rPr>
                        <a:t>Более 2 лет</a:t>
                      </a:r>
                      <a:r>
                        <a:rPr lang="en-US" sz="1400" b="0" dirty="0">
                          <a:solidFill>
                            <a:schemeClr val="tx1"/>
                          </a:solidFill>
                          <a:effectLst/>
                          <a:latin typeface="Times New Roman" panose="02020603050405020304" pitchFamily="18" charset="0"/>
                          <a:cs typeface="Times New Roman" panose="02020603050405020304" pitchFamily="18" charset="0"/>
                        </a:rPr>
                        <a:t>,</a:t>
                      </a:r>
                      <a:r>
                        <a:rPr lang="ru-RU" sz="1400" b="0" dirty="0">
                          <a:solidFill>
                            <a:schemeClr val="tx1"/>
                          </a:solidFill>
                          <a:effectLst/>
                          <a:latin typeface="Times New Roman" panose="02020603050405020304" pitchFamily="18" charset="0"/>
                          <a:cs typeface="Times New Roman" panose="02020603050405020304" pitchFamily="18" charset="0"/>
                        </a:rPr>
                        <a:t> </a:t>
                      </a:r>
                      <a:r>
                        <a:rPr lang="en-US" sz="1400" b="0" dirty="0">
                          <a:solidFill>
                            <a:schemeClr val="tx1"/>
                          </a:solidFill>
                          <a:effectLst/>
                          <a:latin typeface="Times New Roman" panose="02020603050405020304" pitchFamily="18" charset="0"/>
                          <a:cs typeface="Times New Roman" panose="02020603050405020304" pitchFamily="18" charset="0"/>
                        </a:rPr>
                        <a:t>%</a:t>
                      </a:r>
                      <a:endParaRPr lang="ru-RU"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i="1" dirty="0">
                          <a:solidFill>
                            <a:schemeClr val="tx1"/>
                          </a:solidFill>
                          <a:effectLst/>
                          <a:latin typeface="Times New Roman" panose="02020603050405020304" pitchFamily="18" charset="0"/>
                          <a:cs typeface="Times New Roman" panose="02020603050405020304" pitchFamily="18" charset="0"/>
                        </a:rPr>
                        <a:t>p</a:t>
                      </a:r>
                      <a:r>
                        <a:rPr lang="en-US" sz="1400" b="0" dirty="0">
                          <a:solidFill>
                            <a:schemeClr val="tx1"/>
                          </a:solidFill>
                          <a:effectLst/>
                          <a:latin typeface="Times New Roman" panose="02020603050405020304" pitchFamily="18" charset="0"/>
                          <a:cs typeface="Times New Roman" panose="02020603050405020304" pitchFamily="18" charset="0"/>
                        </a:rPr>
                        <a:t>-</a:t>
                      </a:r>
                      <a:r>
                        <a:rPr lang="ru-RU" sz="1400" b="0" dirty="0">
                          <a:solidFill>
                            <a:schemeClr val="tx1"/>
                          </a:solidFill>
                          <a:effectLst/>
                          <a:latin typeface="Times New Roman" panose="02020603050405020304" pitchFamily="18" charset="0"/>
                          <a:cs typeface="Times New Roman" panose="02020603050405020304" pitchFamily="18" charset="0"/>
                        </a:rPr>
                        <a:t>уровень</a:t>
                      </a:r>
                      <a:endParaRPr lang="ru-RU"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817562"/>
                  </a:ext>
                </a:extLst>
              </a:tr>
              <a:tr h="227267">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Ген</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0000"/>
                        </a:lnSpc>
                        <a:spcAft>
                          <a:spcPts val="0"/>
                        </a:spcAft>
                      </a:pPr>
                      <a:r>
                        <a:rPr lang="en-US" sz="1400" b="1" i="1" dirty="0">
                          <a:solidFill>
                            <a:schemeClr val="tx1"/>
                          </a:solidFill>
                          <a:effectLst/>
                          <a:latin typeface="Times New Roman" panose="02020603050405020304" pitchFamily="18" charset="0"/>
                          <a:cs typeface="Times New Roman" panose="02020603050405020304" pitchFamily="18" charset="0"/>
                        </a:rPr>
                        <a:t>XRCC1</a:t>
                      </a: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639722"/>
                  </a:ext>
                </a:extLst>
              </a:tr>
              <a:tr h="195776">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Гиперметилированный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29,1</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ru-RU" sz="1400" b="1" dirty="0">
                          <a:solidFill>
                            <a:srgbClr val="FF0000"/>
                          </a:solidFill>
                          <a:effectLst/>
                          <a:latin typeface="Times New Roman" panose="02020603050405020304" pitchFamily="18" charset="0"/>
                          <a:cs typeface="Times New Roman" panose="02020603050405020304" pitchFamily="18" charset="0"/>
                        </a:rPr>
                        <a:t>0,006</a:t>
                      </a:r>
                      <a:endParaRPr lang="ru-RU"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9005235"/>
                  </a:ext>
                </a:extLst>
              </a:tr>
              <a:tr h="122503">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Частично 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1,2</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34,9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2289426269"/>
                  </a:ext>
                </a:extLst>
              </a:tr>
              <a:tr h="126999">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Деметилированный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33,9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3212240262"/>
                  </a:ext>
                </a:extLst>
              </a:tr>
              <a:tr h="166899">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Ген</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0000"/>
                        </a:lnSpc>
                        <a:spcAft>
                          <a:spcPts val="0"/>
                        </a:spcAft>
                      </a:pPr>
                      <a:r>
                        <a:rPr lang="en-US" sz="1400" b="1" i="1" dirty="0">
                          <a:solidFill>
                            <a:schemeClr val="tx1"/>
                          </a:solidFill>
                          <a:effectLst/>
                          <a:latin typeface="Times New Roman" panose="02020603050405020304" pitchFamily="18" charset="0"/>
                          <a:cs typeface="Times New Roman" panose="02020603050405020304" pitchFamily="18" charset="0"/>
                        </a:rPr>
                        <a:t>XRCC</a:t>
                      </a:r>
                      <a:r>
                        <a:rPr lang="ru-RU" sz="1400" b="1" i="1" dirty="0">
                          <a:solidFill>
                            <a:schemeClr val="tx1"/>
                          </a:solidFill>
                          <a:effectLst/>
                          <a:latin typeface="Times New Roman" panose="02020603050405020304" pitchFamily="18" charset="0"/>
                          <a:cs typeface="Times New Roman" panose="02020603050405020304" pitchFamily="18" charset="0"/>
                        </a:rPr>
                        <a:t>2</a:t>
                      </a: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48693053"/>
                  </a:ext>
                </a:extLst>
              </a:tr>
              <a:tr h="129613">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Гиперметилированный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0,5</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a:solidFill>
                            <a:schemeClr val="tx1"/>
                          </a:solidFill>
                          <a:effectLst/>
                          <a:latin typeface="Times New Roman" panose="02020603050405020304" pitchFamily="18" charset="0"/>
                          <a:cs typeface="Times New Roman" panose="02020603050405020304" pitchFamily="18" charset="0"/>
                        </a:rPr>
                        <a:t>29,3</a:t>
                      </a:r>
                      <a:endParaRPr lang="ru-RU"/>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1</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7137492"/>
                  </a:ext>
                </a:extLst>
              </a:tr>
              <a:tr h="102490">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Частично 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1,2</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a:solidFill>
                            <a:schemeClr val="tx1"/>
                          </a:solidFill>
                          <a:effectLst/>
                          <a:latin typeface="Times New Roman" panose="02020603050405020304" pitchFamily="18" charset="0"/>
                          <a:cs typeface="Times New Roman" panose="02020603050405020304" pitchFamily="18" charset="0"/>
                        </a:rPr>
                        <a:t>40,4</a:t>
                      </a:r>
                      <a:endParaRPr lang="ru-RU"/>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 </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9658096"/>
                  </a:ext>
                </a:extLst>
              </a:tr>
              <a:tr h="214839">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Деметилированный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0,5</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dirty="0">
                          <a:solidFill>
                            <a:schemeClr val="tx1"/>
                          </a:solidFill>
                          <a:effectLst/>
                          <a:latin typeface="Times New Roman" panose="02020603050405020304" pitchFamily="18" charset="0"/>
                          <a:cs typeface="Times New Roman" panose="02020603050405020304" pitchFamily="18" charset="0"/>
                        </a:rPr>
                        <a:t>28,1</a:t>
                      </a:r>
                      <a:endParaRPr lang="ru-RU"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 </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4154528"/>
                  </a:ext>
                </a:extLst>
              </a:tr>
              <a:tr h="97653">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Ген</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0000"/>
                        </a:lnSpc>
                        <a:spcAft>
                          <a:spcPts val="0"/>
                        </a:spcAft>
                      </a:pPr>
                      <a:r>
                        <a:rPr lang="en-US" sz="1400" b="1" i="1" dirty="0">
                          <a:solidFill>
                            <a:schemeClr val="tx1"/>
                          </a:solidFill>
                          <a:effectLst/>
                          <a:latin typeface="Times New Roman" panose="02020603050405020304" pitchFamily="18" charset="0"/>
                          <a:cs typeface="Times New Roman" panose="02020603050405020304" pitchFamily="18" charset="0"/>
                        </a:rPr>
                        <a:t>XRCC</a:t>
                      </a:r>
                      <a:r>
                        <a:rPr lang="ru-RU" sz="1400" b="1" i="1" dirty="0">
                          <a:solidFill>
                            <a:schemeClr val="tx1"/>
                          </a:solidFill>
                          <a:effectLst/>
                          <a:latin typeface="Times New Roman" panose="02020603050405020304" pitchFamily="18" charset="0"/>
                          <a:cs typeface="Times New Roman" panose="02020603050405020304" pitchFamily="18" charset="0"/>
                        </a:rPr>
                        <a:t>3</a:t>
                      </a: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28693574"/>
                  </a:ext>
                </a:extLst>
              </a:tr>
              <a:tr h="131389">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Гиперметилированный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0,2</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dirty="0">
                          <a:solidFill>
                            <a:schemeClr val="tx1"/>
                          </a:solidFill>
                          <a:effectLst/>
                          <a:latin typeface="Times New Roman" panose="02020603050405020304" pitchFamily="18" charset="0"/>
                          <a:cs typeface="Times New Roman" panose="02020603050405020304" pitchFamily="18" charset="0"/>
                        </a:rPr>
                        <a:t>30</a:t>
                      </a:r>
                      <a:endParaRPr lang="ru-RU"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lnSpc>
                          <a:spcPct val="100000"/>
                        </a:lnSpc>
                        <a:spcAft>
                          <a:spcPts val="0"/>
                        </a:spcAft>
                      </a:pPr>
                      <a:r>
                        <a:rPr lang="ru-RU" sz="1400" b="1" dirty="0">
                          <a:solidFill>
                            <a:srgbClr val="FF0000"/>
                          </a:solidFill>
                          <a:effectLst/>
                          <a:latin typeface="Times New Roman" panose="02020603050405020304" pitchFamily="18" charset="0"/>
                          <a:cs typeface="Times New Roman" panose="02020603050405020304" pitchFamily="18" charset="0"/>
                        </a:rPr>
                        <a:t>0,007</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404502"/>
                  </a:ext>
                </a:extLst>
              </a:tr>
              <a:tr h="257291">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Частично 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a:solidFill>
                            <a:schemeClr val="tx1"/>
                          </a:solidFill>
                          <a:effectLst/>
                          <a:latin typeface="Times New Roman" panose="02020603050405020304" pitchFamily="18" charset="0"/>
                          <a:cs typeface="Times New Roman" panose="02020603050405020304" pitchFamily="18" charset="0"/>
                        </a:rPr>
                        <a:t>43,3</a:t>
                      </a:r>
                      <a:endParaRPr lang="ru-RU"/>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100000"/>
                        </a:lnSpc>
                        <a:spcAft>
                          <a:spcPts val="0"/>
                        </a:spcAft>
                      </a:pP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3594525"/>
                  </a:ext>
                </a:extLst>
              </a:tr>
              <a:tr h="287636">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Деметилированный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0,9</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dirty="0">
                          <a:solidFill>
                            <a:schemeClr val="tx1"/>
                          </a:solidFill>
                          <a:effectLst/>
                          <a:latin typeface="Times New Roman" panose="02020603050405020304" pitchFamily="18" charset="0"/>
                          <a:cs typeface="Times New Roman" panose="02020603050405020304" pitchFamily="18" charset="0"/>
                        </a:rPr>
                        <a:t>24,7</a:t>
                      </a:r>
                      <a:endParaRPr lang="ru-RU"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100000"/>
                        </a:lnSpc>
                        <a:spcAft>
                          <a:spcPts val="0"/>
                        </a:spcAft>
                      </a:pP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8054885"/>
                  </a:ext>
                </a:extLst>
              </a:tr>
              <a:tr h="259227">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Ген</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ct val="100000"/>
                        </a:lnSpc>
                        <a:spcAft>
                          <a:spcPts val="0"/>
                        </a:spcAft>
                      </a:pPr>
                      <a:r>
                        <a:rPr lang="en-US" sz="1400" b="1" i="1" dirty="0">
                          <a:solidFill>
                            <a:schemeClr val="tx1"/>
                          </a:solidFill>
                          <a:effectLst/>
                          <a:latin typeface="Times New Roman" panose="02020603050405020304" pitchFamily="18" charset="0"/>
                          <a:cs typeface="Times New Roman" panose="02020603050405020304" pitchFamily="18" charset="0"/>
                        </a:rPr>
                        <a:t>XRCC</a:t>
                      </a:r>
                      <a:r>
                        <a:rPr lang="ru-RU" sz="1400" b="1" i="1" dirty="0">
                          <a:solidFill>
                            <a:schemeClr val="tx1"/>
                          </a:solidFill>
                          <a:effectLst/>
                          <a:latin typeface="Times New Roman" panose="02020603050405020304" pitchFamily="18" charset="0"/>
                          <a:cs typeface="Times New Roman" panose="02020603050405020304" pitchFamily="18" charset="0"/>
                        </a:rPr>
                        <a:t>4</a:t>
                      </a:r>
                      <a:endPar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4981415"/>
                  </a:ext>
                </a:extLst>
              </a:tr>
              <a:tr h="275207">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Гиперметилированный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0,5</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a:solidFill>
                            <a:schemeClr val="tx1"/>
                          </a:solidFill>
                          <a:effectLst/>
                          <a:latin typeface="Times New Roman" panose="02020603050405020304" pitchFamily="18" charset="0"/>
                          <a:cs typeface="Times New Roman" panose="02020603050405020304" pitchFamily="18" charset="0"/>
                        </a:rPr>
                        <a:t>32,1 </a:t>
                      </a:r>
                      <a:endParaRPr lang="ru-RU"/>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0,7</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7930496"/>
                  </a:ext>
                </a:extLst>
              </a:tr>
              <a:tr h="122741">
                <a:tc>
                  <a:txBody>
                    <a:bodyPr/>
                    <a:lstStyle/>
                    <a:p>
                      <a:pPr algn="ctr">
                        <a:lnSpc>
                          <a:spcPct val="100000"/>
                        </a:lnSpc>
                        <a:spcAft>
                          <a:spcPts val="0"/>
                        </a:spcAft>
                      </a:pPr>
                      <a:r>
                        <a:rPr lang="ru-RU" sz="1400" b="0">
                          <a:solidFill>
                            <a:schemeClr val="tx1"/>
                          </a:solidFill>
                          <a:effectLst/>
                          <a:latin typeface="Times New Roman" panose="02020603050405020304" pitchFamily="18" charset="0"/>
                          <a:cs typeface="Times New Roman" panose="02020603050405020304" pitchFamily="18" charset="0"/>
                        </a:rPr>
                        <a:t>Частично метилированный</a:t>
                      </a:r>
                      <a:endParaRPr lang="ru-RU" sz="14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1,4</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a:solidFill>
                            <a:schemeClr val="tx1"/>
                          </a:solidFill>
                          <a:effectLst/>
                          <a:latin typeface="Times New Roman" panose="02020603050405020304" pitchFamily="18" charset="0"/>
                          <a:cs typeface="Times New Roman" panose="02020603050405020304" pitchFamily="18" charset="0"/>
                        </a:rPr>
                        <a:t>38,8</a:t>
                      </a:r>
                      <a:endParaRPr lang="ru-RU"/>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100000"/>
                        </a:lnSpc>
                        <a:spcAft>
                          <a:spcPts val="0"/>
                        </a:spcAft>
                      </a:pP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0794777"/>
                  </a:ext>
                </a:extLst>
              </a:tr>
              <a:tr h="236145">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Деметилированный</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ru-RU" sz="1400" b="0" dirty="0">
                          <a:solidFill>
                            <a:schemeClr val="tx1"/>
                          </a:solidFill>
                          <a:effectLst/>
                          <a:latin typeface="Times New Roman" panose="02020603050405020304" pitchFamily="18" charset="0"/>
                          <a:cs typeface="Times New Roman" panose="02020603050405020304" pitchFamily="18" charset="0"/>
                        </a:rPr>
                        <a:t>0,2</a:t>
                      </a: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400" b="0" dirty="0">
                          <a:solidFill>
                            <a:schemeClr val="tx1"/>
                          </a:solidFill>
                          <a:effectLst/>
                          <a:latin typeface="Times New Roman" panose="02020603050405020304" pitchFamily="18" charset="0"/>
                          <a:cs typeface="Times New Roman" panose="02020603050405020304" pitchFamily="18" charset="0"/>
                        </a:rPr>
                        <a:t>27</a:t>
                      </a:r>
                      <a:endParaRPr lang="ru-RU"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100000"/>
                        </a:lnSpc>
                        <a:spcAft>
                          <a:spcPts val="0"/>
                        </a:spcAft>
                      </a:pPr>
                      <a:endParaRPr lang="ru-RU" sz="1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1739328"/>
                  </a:ext>
                </a:extLst>
              </a:tr>
            </a:tbl>
          </a:graphicData>
        </a:graphic>
      </p:graphicFrame>
      <p:sp>
        <p:nvSpPr>
          <p:cNvPr id="5" name="Заголовок 1">
            <a:extLst>
              <a:ext uri="{FF2B5EF4-FFF2-40B4-BE49-F238E27FC236}">
                <a16:creationId xmlns:a16="http://schemas.microsoft.com/office/drawing/2014/main" id="{386461BA-7760-4C28-8654-37668BEFD4CE}"/>
              </a:ext>
            </a:extLst>
          </p:cNvPr>
          <p:cNvSpPr txBox="1">
            <a:spLocks/>
          </p:cNvSpPr>
          <p:nvPr/>
        </p:nvSpPr>
        <p:spPr>
          <a:xfrm>
            <a:off x="35508" y="1736402"/>
            <a:ext cx="7031114" cy="5830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400" b="1" dirty="0">
                <a:latin typeface="Times New Roman" panose="02020603050405020304" pitchFamily="18" charset="0"/>
                <a:cs typeface="Times New Roman" panose="02020603050405020304" pitchFamily="18" charset="0"/>
              </a:rPr>
              <a:t>Таблица 2. </a:t>
            </a:r>
            <a:r>
              <a:rPr lang="ru-RU" sz="1400" dirty="0">
                <a:latin typeface="Times New Roman" panose="02020603050405020304" pitchFamily="18" charset="0"/>
                <a:cs typeface="Times New Roman" panose="02020603050405020304" pitchFamily="18" charset="0"/>
              </a:rPr>
              <a:t>Распределение статуса метилирования промоторных областей изучаемых генов в группе работников в зависимости от стажа работы</a:t>
            </a:r>
          </a:p>
        </p:txBody>
      </p:sp>
      <p:sp>
        <p:nvSpPr>
          <p:cNvPr id="6" name="Заголовок 1">
            <a:extLst>
              <a:ext uri="{FF2B5EF4-FFF2-40B4-BE49-F238E27FC236}">
                <a16:creationId xmlns:a16="http://schemas.microsoft.com/office/drawing/2014/main" id="{B5F83505-3E34-4E75-BC37-99447BD99D77}"/>
              </a:ext>
            </a:extLst>
          </p:cNvPr>
          <p:cNvSpPr>
            <a:spLocks noGrp="1"/>
          </p:cNvSpPr>
          <p:nvPr>
            <p:ph type="title"/>
          </p:nvPr>
        </p:nvSpPr>
        <p:spPr>
          <a:xfrm>
            <a:off x="5015883" y="152138"/>
            <a:ext cx="1961225" cy="583083"/>
          </a:xfrm>
        </p:spPr>
        <p:txBody>
          <a:bodyPr>
            <a:normAutofit/>
          </a:bodyPr>
          <a:lstStyle/>
          <a:p>
            <a:pPr algn="ctr"/>
            <a:r>
              <a:rPr lang="ru-RU" sz="1800" b="1" dirty="0">
                <a:latin typeface="Times New Roman" panose="02020603050405020304" pitchFamily="18" charset="0"/>
                <a:cs typeface="Times New Roman" panose="02020603050405020304" pitchFamily="18" charset="0"/>
              </a:rPr>
              <a:t>Результаты</a:t>
            </a:r>
          </a:p>
        </p:txBody>
      </p:sp>
      <p:sp>
        <p:nvSpPr>
          <p:cNvPr id="8" name="TextBox 7">
            <a:extLst>
              <a:ext uri="{FF2B5EF4-FFF2-40B4-BE49-F238E27FC236}">
                <a16:creationId xmlns:a16="http://schemas.microsoft.com/office/drawing/2014/main" id="{DAF1D7DF-D930-4FDD-AC3F-ED27CDA7961D}"/>
              </a:ext>
            </a:extLst>
          </p:cNvPr>
          <p:cNvSpPr txBox="1"/>
          <p:nvPr/>
        </p:nvSpPr>
        <p:spPr>
          <a:xfrm>
            <a:off x="7086939" y="4094421"/>
            <a:ext cx="4749837" cy="1600438"/>
          </a:xfrm>
          <a:prstGeom prst="rect">
            <a:avLst/>
          </a:prstGeom>
          <a:noFill/>
        </p:spPr>
        <p:txBody>
          <a:bodyPr wrap="square">
            <a:spAutoFit/>
          </a:bodyPr>
          <a:lstStyle/>
          <a:p>
            <a:pPr algn="ctr"/>
            <a:r>
              <a:rPr lang="ru-RU" sz="1400" dirty="0">
                <a:latin typeface="Times New Roman" panose="02020603050405020304" pitchFamily="18" charset="0"/>
                <a:cs typeface="Times New Roman" panose="02020603050405020304" pitchFamily="18" charset="0"/>
              </a:rPr>
              <a:t>Вовремя установленная низкая резистентность к канцерогенам на промышленных предприятиях, а также согласование лечебно-профилактических мер, применяющихся индивидуально для каждого работника, перевод на менее опасную зону и др., способны в значительной степени понизить реальную мутагенную опасность и канцерогенный риск в угольной индустрии. </a:t>
            </a:r>
          </a:p>
        </p:txBody>
      </p:sp>
      <p:sp>
        <p:nvSpPr>
          <p:cNvPr id="10" name="TextBox 9">
            <a:extLst>
              <a:ext uri="{FF2B5EF4-FFF2-40B4-BE49-F238E27FC236}">
                <a16:creationId xmlns:a16="http://schemas.microsoft.com/office/drawing/2014/main" id="{F710DE43-7B1B-434E-9666-AB84960738F7}"/>
              </a:ext>
            </a:extLst>
          </p:cNvPr>
          <p:cNvSpPr txBox="1"/>
          <p:nvPr/>
        </p:nvSpPr>
        <p:spPr>
          <a:xfrm>
            <a:off x="35508" y="859738"/>
            <a:ext cx="12165368" cy="523220"/>
          </a:xfrm>
          <a:prstGeom prst="rect">
            <a:avLst/>
          </a:prstGeom>
          <a:noFill/>
        </p:spPr>
        <p:txBody>
          <a:bodyPr wrap="square">
            <a:spAutoFit/>
          </a:bodyPr>
          <a:lstStyle/>
          <a:p>
            <a:pPr algn="ctr"/>
            <a:r>
              <a:rPr lang="ru-RU" sz="1400" dirty="0">
                <a:latin typeface="Times New Roman" panose="02020603050405020304" pitchFamily="18" charset="0"/>
                <a:cs typeface="Times New Roman" panose="02020603050405020304" pitchFamily="18" charset="0"/>
              </a:rPr>
              <a:t>Известно, что увеличение стажа работы на производстве сопровождается увеличением длительности воздействия </a:t>
            </a:r>
            <a:r>
              <a:rPr lang="ru-RU" sz="1400" dirty="0" err="1">
                <a:latin typeface="Times New Roman" panose="02020603050405020304" pitchFamily="18" charset="0"/>
                <a:cs typeface="Times New Roman" panose="02020603050405020304" pitchFamily="18" charset="0"/>
              </a:rPr>
              <a:t>генотоксикантов</a:t>
            </a:r>
            <a:r>
              <a:rPr lang="ru-RU" sz="1400" dirty="0">
                <a:latin typeface="Times New Roman" panose="02020603050405020304" pitchFamily="18" charset="0"/>
                <a:cs typeface="Times New Roman" panose="02020603050405020304" pitchFamily="18" charset="0"/>
              </a:rPr>
              <a:t> и нарастанием генетической нестабильности у работников. При этом паттерны метилирования ДНК также изменяются. </a:t>
            </a:r>
          </a:p>
        </p:txBody>
      </p:sp>
      <p:sp>
        <p:nvSpPr>
          <p:cNvPr id="11" name="TextBox 10">
            <a:extLst>
              <a:ext uri="{FF2B5EF4-FFF2-40B4-BE49-F238E27FC236}">
                <a16:creationId xmlns:a16="http://schemas.microsoft.com/office/drawing/2014/main" id="{D1BB8A9E-667F-4BFD-89FF-4F3835D7A601}"/>
              </a:ext>
            </a:extLst>
          </p:cNvPr>
          <p:cNvSpPr txBox="1"/>
          <p:nvPr/>
        </p:nvSpPr>
        <p:spPr>
          <a:xfrm>
            <a:off x="6977108" y="2769467"/>
            <a:ext cx="4969500" cy="738664"/>
          </a:xfrm>
          <a:prstGeom prst="rect">
            <a:avLst/>
          </a:prstGeom>
          <a:noFill/>
        </p:spPr>
        <p:txBody>
          <a:bodyPr wrap="square">
            <a:spAutoFit/>
          </a:bodyPr>
          <a:lstStyle/>
          <a:p>
            <a:pPr algn="ctr"/>
            <a:r>
              <a:rPr lang="ru-RU" sz="1400" dirty="0">
                <a:latin typeface="Times New Roman" panose="02020603050405020304" pitchFamily="18" charset="0"/>
                <a:cs typeface="Times New Roman" panose="02020603050405020304" pitchFamily="18" charset="0"/>
              </a:rPr>
              <a:t>В работе установлено увеличение степени метилирования промоторных зон генов </a:t>
            </a:r>
            <a:r>
              <a:rPr lang="en-US" sz="1400" i="1" dirty="0">
                <a:latin typeface="Times New Roman" panose="02020603050405020304" pitchFamily="18" charset="0"/>
                <a:cs typeface="Times New Roman" panose="02020603050405020304" pitchFamily="18" charset="0"/>
              </a:rPr>
              <a:t>XRCC1</a:t>
            </a:r>
            <a:r>
              <a:rPr lang="ru-RU" sz="1400" dirty="0">
                <a:latin typeface="Times New Roman" panose="02020603050405020304" pitchFamily="18" charset="0"/>
                <a:cs typeface="Times New Roman" panose="02020603050405020304" pitchFamily="18" charset="0"/>
              </a:rPr>
              <a:t> и </a:t>
            </a:r>
            <a:r>
              <a:rPr lang="en-US" sz="1400" i="1" dirty="0">
                <a:latin typeface="Times New Roman" panose="02020603050405020304" pitchFamily="18" charset="0"/>
                <a:cs typeface="Times New Roman" panose="02020603050405020304" pitchFamily="18" charset="0"/>
              </a:rPr>
              <a:t>XRCC3</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у работников после</a:t>
            </a:r>
          </a:p>
          <a:p>
            <a:pPr algn="ctr"/>
            <a:r>
              <a:rPr lang="ru-RU" sz="1400" dirty="0">
                <a:latin typeface="Times New Roman" panose="02020603050405020304" pitchFamily="18" charset="0"/>
                <a:cs typeface="Times New Roman" panose="02020603050405020304" pitchFamily="18" charset="0"/>
              </a:rPr>
              <a:t> 1 года работы (</a:t>
            </a:r>
            <a:r>
              <a:rPr lang="en-US" sz="1400" dirty="0">
                <a:latin typeface="Times New Roman" panose="02020603050405020304" pitchFamily="18" charset="0"/>
                <a:cs typeface="Times New Roman" panose="02020603050405020304" pitchFamily="18" charset="0"/>
              </a:rPr>
              <a:t>p &lt;</a:t>
            </a:r>
            <a:r>
              <a:rPr lang="ru-RU" sz="1400" dirty="0">
                <a:latin typeface="Times New Roman" panose="02020603050405020304" pitchFamily="18" charset="0"/>
                <a:cs typeface="Times New Roman" panose="02020603050405020304" pitchFamily="18" charset="0"/>
              </a:rPr>
              <a:t>0,006).</a:t>
            </a:r>
          </a:p>
        </p:txBody>
      </p:sp>
    </p:spTree>
    <p:extLst>
      <p:ext uri="{BB962C8B-B14F-4D97-AF65-F5344CB8AC3E}">
        <p14:creationId xmlns:p14="http://schemas.microsoft.com/office/powerpoint/2010/main" val="1377402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658C66-6E1F-489F-A3FA-372FCC7D30F0}"/>
              </a:ext>
            </a:extLst>
          </p:cNvPr>
          <p:cNvSpPr>
            <a:spLocks noGrp="1"/>
          </p:cNvSpPr>
          <p:nvPr>
            <p:ph type="title"/>
          </p:nvPr>
        </p:nvSpPr>
        <p:spPr>
          <a:xfrm>
            <a:off x="5110949" y="293449"/>
            <a:ext cx="1934592" cy="641946"/>
          </a:xfrm>
        </p:spPr>
        <p:txBody>
          <a:bodyPr>
            <a:normAutofit/>
          </a:bodyPr>
          <a:lstStyle/>
          <a:p>
            <a:pPr algn="ctr"/>
            <a:r>
              <a:rPr lang="ru-RU" sz="1800" b="1" dirty="0">
                <a:latin typeface="Times New Roman" panose="02020603050405020304" pitchFamily="18" charset="0"/>
                <a:cs typeface="Times New Roman" panose="02020603050405020304" pitchFamily="18" charset="0"/>
              </a:rPr>
              <a:t>Заключение</a:t>
            </a:r>
          </a:p>
        </p:txBody>
      </p:sp>
      <p:sp>
        <p:nvSpPr>
          <p:cNvPr id="3" name="Объект 2">
            <a:extLst>
              <a:ext uri="{FF2B5EF4-FFF2-40B4-BE49-F238E27FC236}">
                <a16:creationId xmlns:a16="http://schemas.microsoft.com/office/drawing/2014/main" id="{DFA9FF55-2E90-444C-B7C2-1A59980E4433}"/>
              </a:ext>
            </a:extLst>
          </p:cNvPr>
          <p:cNvSpPr>
            <a:spLocks noGrp="1"/>
          </p:cNvSpPr>
          <p:nvPr>
            <p:ph idx="1"/>
          </p:nvPr>
        </p:nvSpPr>
        <p:spPr>
          <a:xfrm>
            <a:off x="378781" y="748955"/>
            <a:ext cx="11398928" cy="2334513"/>
          </a:xfrm>
        </p:spPr>
        <p:txBody>
          <a:bodyPr>
            <a:noAutofit/>
          </a:bodyPr>
          <a:lstStyle/>
          <a:p>
            <a:pPr algn="just">
              <a:lnSpc>
                <a:spcPct val="150000"/>
              </a:lnSpc>
              <a:spcBef>
                <a:spcPts val="0"/>
              </a:spcBef>
            </a:pPr>
            <a:r>
              <a:rPr lang="ru-RU" sz="1400" dirty="0">
                <a:latin typeface="Times New Roman" panose="02020603050405020304" pitchFamily="18" charset="0"/>
                <a:cs typeface="Times New Roman" panose="02020603050405020304" pitchFamily="18" charset="0"/>
              </a:rPr>
              <a:t>Впервые установлено влияние промышленной среды угольных теплоэлектростанций на статус метилирования генов </a:t>
            </a:r>
            <a:r>
              <a:rPr lang="ru-RU" sz="1400" i="1" dirty="0">
                <a:latin typeface="Times New Roman" panose="02020603050405020304" pitchFamily="18" charset="0"/>
                <a:cs typeface="Times New Roman" panose="02020603050405020304" pitchFamily="18" charset="0"/>
              </a:rPr>
              <a:t>XRCC1</a:t>
            </a:r>
            <a:r>
              <a:rPr lang="ru-RU" sz="1400" dirty="0">
                <a:latin typeface="Times New Roman" panose="02020603050405020304" pitchFamily="18" charset="0"/>
                <a:cs typeface="Times New Roman" panose="02020603050405020304" pitchFamily="18" charset="0"/>
              </a:rPr>
              <a:t>, </a:t>
            </a:r>
            <a:r>
              <a:rPr lang="ru-RU" sz="1400" i="1" dirty="0">
                <a:latin typeface="Times New Roman" panose="02020603050405020304" pitchFamily="18" charset="0"/>
                <a:cs typeface="Times New Roman" panose="02020603050405020304" pitchFamily="18" charset="0"/>
              </a:rPr>
              <a:t>XRCC2</a:t>
            </a:r>
            <a:r>
              <a:rPr lang="ru-RU" sz="1400" dirty="0">
                <a:latin typeface="Times New Roman" panose="02020603050405020304" pitchFamily="18" charset="0"/>
                <a:cs typeface="Times New Roman" panose="02020603050405020304" pitchFamily="18" charset="0"/>
              </a:rPr>
              <a:t>, </a:t>
            </a:r>
            <a:r>
              <a:rPr lang="ru-RU" sz="1400" i="1" dirty="0">
                <a:latin typeface="Times New Roman" panose="02020603050405020304" pitchFamily="18" charset="0"/>
                <a:cs typeface="Times New Roman" panose="02020603050405020304" pitchFamily="18" charset="0"/>
              </a:rPr>
              <a:t>XRCC3</a:t>
            </a:r>
            <a:r>
              <a:rPr lang="ru-RU" sz="1400" dirty="0">
                <a:latin typeface="Times New Roman" panose="02020603050405020304" pitchFamily="18" charset="0"/>
                <a:cs typeface="Times New Roman" panose="02020603050405020304" pitchFamily="18" charset="0"/>
              </a:rPr>
              <a:t>, </a:t>
            </a:r>
            <a:r>
              <a:rPr lang="ru-RU" sz="1400" i="1" dirty="0">
                <a:latin typeface="Times New Roman" panose="02020603050405020304" pitchFamily="18" charset="0"/>
                <a:cs typeface="Times New Roman" panose="02020603050405020304" pitchFamily="18" charset="0"/>
              </a:rPr>
              <a:t>XRCC4</a:t>
            </a:r>
            <a:r>
              <a:rPr lang="ru-RU" sz="1400" dirty="0">
                <a:latin typeface="Times New Roman" panose="02020603050405020304" pitchFamily="18" charset="0"/>
                <a:cs typeface="Times New Roman" panose="02020603050405020304" pitchFamily="18" charset="0"/>
              </a:rPr>
              <a:t> у работников. Наиболее значимые изменения в степени метилировании промоторов </a:t>
            </a:r>
            <a:r>
              <a:rPr lang="en-US" sz="1400" i="1" dirty="0">
                <a:latin typeface="Times New Roman" panose="02020603050405020304" pitchFamily="18" charset="0"/>
                <a:cs typeface="Times New Roman" panose="02020603050405020304" pitchFamily="18" charset="0"/>
              </a:rPr>
              <a:t>XRCC1</a:t>
            </a:r>
            <a:r>
              <a:rPr lang="ru-RU" sz="1400" dirty="0">
                <a:latin typeface="Times New Roman" panose="02020603050405020304" pitchFamily="18" charset="0"/>
                <a:cs typeface="Times New Roman" panose="02020603050405020304" pitchFamily="18" charset="0"/>
              </a:rPr>
              <a:t> и </a:t>
            </a:r>
            <a:r>
              <a:rPr lang="en-US" sz="1400" i="1" dirty="0">
                <a:latin typeface="Times New Roman" panose="02020603050405020304" pitchFamily="18" charset="0"/>
                <a:cs typeface="Times New Roman" panose="02020603050405020304" pitchFamily="18" charset="0"/>
              </a:rPr>
              <a:t>XRCC3</a:t>
            </a:r>
            <a:r>
              <a:rPr lang="ru-RU" sz="1400" dirty="0">
                <a:latin typeface="Times New Roman" panose="02020603050405020304" pitchFamily="18" charset="0"/>
                <a:cs typeface="Times New Roman" panose="02020603050405020304" pitchFamily="18" charset="0"/>
              </a:rPr>
              <a:t> происходят у работников после 1 года работы.</a:t>
            </a:r>
          </a:p>
          <a:p>
            <a:pPr algn="just">
              <a:lnSpc>
                <a:spcPct val="150000"/>
              </a:lnSpc>
              <a:spcBef>
                <a:spcPts val="0"/>
              </a:spcBef>
            </a:pPr>
            <a:r>
              <a:rPr lang="ru-RU" sz="1400" dirty="0">
                <a:latin typeface="Times New Roman" panose="02020603050405020304" pitchFamily="18" charset="0"/>
                <a:cs typeface="Times New Roman" panose="02020603050405020304" pitchFamily="18" charset="0"/>
              </a:rPr>
              <a:t>Полученные данные помогут лучшему понимаю развития генотоксических эффектов у работников угольных теплоэлектростанций. </a:t>
            </a:r>
          </a:p>
          <a:p>
            <a:pPr algn="just">
              <a:lnSpc>
                <a:spcPct val="150000"/>
              </a:lnSpc>
              <a:spcBef>
                <a:spcPts val="0"/>
              </a:spcBef>
            </a:pPr>
            <a:r>
              <a:rPr lang="ru-RU" sz="1400" dirty="0">
                <a:latin typeface="Times New Roman" panose="02020603050405020304" pitchFamily="18" charset="0"/>
                <a:cs typeface="Times New Roman" panose="02020603050405020304" pitchFamily="18" charset="0"/>
              </a:rPr>
              <a:t>Биомониторинг генотоксичности работников угольных теплоэлектростанций является необходимым инструментом для оценки генетических рисков, связанных со сложными смесями.</a:t>
            </a:r>
          </a:p>
        </p:txBody>
      </p:sp>
      <p:sp>
        <p:nvSpPr>
          <p:cNvPr id="4" name="Заголовок 1">
            <a:extLst>
              <a:ext uri="{FF2B5EF4-FFF2-40B4-BE49-F238E27FC236}">
                <a16:creationId xmlns:a16="http://schemas.microsoft.com/office/drawing/2014/main" id="{061D190E-E4EB-4CAA-9363-CA8D09F0B8A4}"/>
              </a:ext>
            </a:extLst>
          </p:cNvPr>
          <p:cNvSpPr txBox="1">
            <a:spLocks/>
          </p:cNvSpPr>
          <p:nvPr/>
        </p:nvSpPr>
        <p:spPr>
          <a:xfrm>
            <a:off x="5146459" y="3078529"/>
            <a:ext cx="1899082" cy="3316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800" b="1" dirty="0">
                <a:latin typeface="Times New Roman" panose="02020603050405020304" pitchFamily="18" charset="0"/>
                <a:cs typeface="Times New Roman" panose="02020603050405020304" pitchFamily="18" charset="0"/>
              </a:rPr>
              <a:t>Благодарности</a:t>
            </a:r>
          </a:p>
        </p:txBody>
      </p:sp>
      <p:sp>
        <p:nvSpPr>
          <p:cNvPr id="5" name="Объект 2">
            <a:extLst>
              <a:ext uri="{FF2B5EF4-FFF2-40B4-BE49-F238E27FC236}">
                <a16:creationId xmlns:a16="http://schemas.microsoft.com/office/drawing/2014/main" id="{8A8DD34A-A8F3-4F7B-9AA2-E6D5A54FDCA7}"/>
              </a:ext>
            </a:extLst>
          </p:cNvPr>
          <p:cNvSpPr txBox="1">
            <a:spLocks/>
          </p:cNvSpPr>
          <p:nvPr/>
        </p:nvSpPr>
        <p:spPr>
          <a:xfrm>
            <a:off x="2674028" y="3434560"/>
            <a:ext cx="6843944" cy="3316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ru-RU" sz="1400" dirty="0">
                <a:latin typeface="Times New Roman" panose="02020603050405020304" pitchFamily="18" charset="0"/>
                <a:cs typeface="Times New Roman" panose="02020603050405020304" pitchFamily="18" charset="0"/>
              </a:rPr>
              <a:t>Автор выражает благодарность Мининой Варваре Ивановне за научное руководство</a:t>
            </a:r>
          </a:p>
        </p:txBody>
      </p:sp>
      <p:sp>
        <p:nvSpPr>
          <p:cNvPr id="7" name="TextBox 6">
            <a:extLst>
              <a:ext uri="{FF2B5EF4-FFF2-40B4-BE49-F238E27FC236}">
                <a16:creationId xmlns:a16="http://schemas.microsoft.com/office/drawing/2014/main" id="{2979AC93-418F-49E3-8735-36C1C5493D43}"/>
              </a:ext>
            </a:extLst>
          </p:cNvPr>
          <p:cNvSpPr txBox="1"/>
          <p:nvPr/>
        </p:nvSpPr>
        <p:spPr>
          <a:xfrm>
            <a:off x="0" y="4411163"/>
            <a:ext cx="12192000" cy="2462213"/>
          </a:xfrm>
          <a:prstGeom prst="rect">
            <a:avLst/>
          </a:prstGeom>
          <a:noFill/>
        </p:spPr>
        <p:txBody>
          <a:bodyPr wrap="square">
            <a:spAutoFit/>
          </a:bodyPr>
          <a:lstStyle/>
          <a:p>
            <a:pPr algn="just"/>
            <a:r>
              <a:rPr lang="ru-RU" sz="1400" dirty="0">
                <a:latin typeface="Times New Roman" panose="02020603050405020304" pitchFamily="18" charset="0"/>
                <a:cs typeface="Times New Roman" panose="02020603050405020304" pitchFamily="18" charset="0"/>
              </a:rPr>
              <a:t>1. </a:t>
            </a:r>
            <a:r>
              <a:rPr lang="en-US" sz="1400" dirty="0" err="1">
                <a:latin typeface="Times New Roman" panose="02020603050405020304" pitchFamily="18" charset="0"/>
                <a:cs typeface="Times New Roman" panose="02020603050405020304" pitchFamily="18" charset="0"/>
              </a:rPr>
              <a:t>Munawer</a:t>
            </a:r>
            <a:r>
              <a:rPr lang="en-US" sz="1400" dirty="0">
                <a:latin typeface="Times New Roman" panose="02020603050405020304" pitchFamily="18" charset="0"/>
                <a:cs typeface="Times New Roman" panose="02020603050405020304" pitchFamily="18" charset="0"/>
              </a:rPr>
              <a:t> ME. Human health and environmental impacts of coal combustion and post-combustion wastes. Journal of Sustainable Mining. 2018;17(2):87-96.</a:t>
            </a:r>
          </a:p>
          <a:p>
            <a:pPr algn="just"/>
            <a:r>
              <a:rPr lang="en-US" sz="1400" dirty="0">
                <a:latin typeface="Times New Roman" panose="02020603050405020304" pitchFamily="18" charset="0"/>
                <a:cs typeface="Times New Roman" panose="02020603050405020304" pitchFamily="18" charset="0"/>
              </a:rPr>
              <a:t>2. Hossain MN, Paul SK, Hasan MM. Environmental impacts of coal mine and thermal power plant to the surroundings of </a:t>
            </a:r>
            <a:r>
              <a:rPr lang="en-US" sz="1400" dirty="0" err="1">
                <a:latin typeface="Times New Roman" panose="02020603050405020304" pitchFamily="18" charset="0"/>
                <a:cs typeface="Times New Roman" panose="02020603050405020304" pitchFamily="18" charset="0"/>
              </a:rPr>
              <a:t>Barapukuria</a:t>
            </a:r>
            <a:r>
              <a:rPr lang="en-US" sz="1400" dirty="0">
                <a:latin typeface="Times New Roman" panose="02020603050405020304" pitchFamily="18" charset="0"/>
                <a:cs typeface="Times New Roman" panose="02020603050405020304" pitchFamily="18" charset="0"/>
              </a:rPr>
              <a:t>, Dinajpur, Bangladesh. Environ </a:t>
            </a:r>
            <a:r>
              <a:rPr lang="en-US" sz="1400" dirty="0" err="1">
                <a:latin typeface="Times New Roman" panose="02020603050405020304" pitchFamily="18" charset="0"/>
                <a:cs typeface="Times New Roman" panose="02020603050405020304" pitchFamily="18" charset="0"/>
              </a:rPr>
              <a:t>Monit</a:t>
            </a:r>
            <a:r>
              <a:rPr lang="en-US" sz="1400" dirty="0">
                <a:latin typeface="Times New Roman" panose="02020603050405020304" pitchFamily="18" charset="0"/>
                <a:cs typeface="Times New Roman" panose="02020603050405020304" pitchFamily="18" charset="0"/>
              </a:rPr>
              <a:t> Assess. 2015;187(4):202.</a:t>
            </a:r>
          </a:p>
          <a:p>
            <a:pPr algn="just"/>
            <a:r>
              <a:rPr lang="en-US" sz="1400" dirty="0">
                <a:latin typeface="Times New Roman" panose="02020603050405020304" pitchFamily="18" charset="0"/>
                <a:cs typeface="Times New Roman" panose="02020603050405020304" pitchFamily="18" charset="0"/>
              </a:rPr>
              <a:t>3. Wang P, Tang JT, Peng YS et al. XRCC1 downregulated through promoter hypermethylation is involved in human gastric carcinogenesis. J Dig Dis. 2010;11(6):343-51. </a:t>
            </a:r>
          </a:p>
          <a:p>
            <a:pPr algn="just"/>
            <a:r>
              <a:rPr lang="en-US" sz="1400" dirty="0">
                <a:latin typeface="Times New Roman" panose="02020603050405020304" pitchFamily="18" charset="0"/>
                <a:cs typeface="Times New Roman" panose="02020603050405020304" pitchFamily="18" charset="0"/>
              </a:rPr>
              <a:t>4. Rieke DT, </a:t>
            </a:r>
            <a:r>
              <a:rPr lang="en-US" sz="1400" dirty="0" err="1">
                <a:latin typeface="Times New Roman" panose="02020603050405020304" pitchFamily="18" charset="0"/>
                <a:cs typeface="Times New Roman" panose="02020603050405020304" pitchFamily="18" charset="0"/>
              </a:rPr>
              <a:t>Ochsenreither</a:t>
            </a:r>
            <a:r>
              <a:rPr lang="en-US" sz="1400" dirty="0">
                <a:latin typeface="Times New Roman" panose="02020603050405020304" pitchFamily="18" charset="0"/>
                <a:cs typeface="Times New Roman" panose="02020603050405020304" pitchFamily="18" charset="0"/>
              </a:rPr>
              <a:t> S, </a:t>
            </a:r>
            <a:r>
              <a:rPr lang="en-US" sz="1400" dirty="0" err="1">
                <a:latin typeface="Times New Roman" panose="02020603050405020304" pitchFamily="18" charset="0"/>
                <a:cs typeface="Times New Roman" panose="02020603050405020304" pitchFamily="18" charset="0"/>
              </a:rPr>
              <a:t>Klinghammer</a:t>
            </a:r>
            <a:r>
              <a:rPr lang="en-US" sz="1400" dirty="0">
                <a:latin typeface="Times New Roman" panose="02020603050405020304" pitchFamily="18" charset="0"/>
                <a:cs typeface="Times New Roman" panose="02020603050405020304" pitchFamily="18" charset="0"/>
              </a:rPr>
              <a:t> K et al. Methylation of RAD51B, XRCC3 and other homologous recombination genes is associated with expression of immune checkpoints and an inflammatory signature in squamous cell carcinoma of the head and neck, lung and cervix. </a:t>
            </a:r>
            <a:r>
              <a:rPr lang="en-US" sz="1400" dirty="0" err="1">
                <a:latin typeface="Times New Roman" panose="02020603050405020304" pitchFamily="18" charset="0"/>
                <a:cs typeface="Times New Roman" panose="02020603050405020304" pitchFamily="18" charset="0"/>
              </a:rPr>
              <a:t>Oncotarget</a:t>
            </a:r>
            <a:r>
              <a:rPr lang="en-US" sz="1400" dirty="0">
                <a:latin typeface="Times New Roman" panose="02020603050405020304" pitchFamily="18" charset="0"/>
                <a:cs typeface="Times New Roman" panose="02020603050405020304" pitchFamily="18" charset="0"/>
              </a:rPr>
              <a:t>. 2016;7(46):75379-75393.</a:t>
            </a:r>
          </a:p>
          <a:p>
            <a:pPr algn="just"/>
            <a:r>
              <a:rPr lang="en-US" sz="1400" dirty="0">
                <a:latin typeface="Times New Roman" panose="02020603050405020304" pitchFamily="18" charset="0"/>
                <a:cs typeface="Times New Roman" panose="02020603050405020304" pitchFamily="18" charset="0"/>
              </a:rPr>
              <a:t>5. Fan Y, Gao Z, Li X et al. Gene expression and prognosis of x-ray repair cross-complementing family members in non-small cell lung cancer. Bioengineered. 2021;12(1):6210-6228.</a:t>
            </a:r>
          </a:p>
          <a:p>
            <a:pPr algn="just"/>
            <a:r>
              <a:rPr lang="en-US" sz="1400" dirty="0">
                <a:latin typeface="Times New Roman" panose="02020603050405020304" pitchFamily="18" charset="0"/>
                <a:cs typeface="Times New Roman" panose="02020603050405020304" pitchFamily="18" charset="0"/>
              </a:rPr>
              <a:t>6. </a:t>
            </a:r>
            <a:r>
              <a:rPr lang="en-US" sz="1400" dirty="0" err="1">
                <a:latin typeface="Times New Roman" panose="02020603050405020304" pitchFamily="18" charset="0"/>
                <a:cs typeface="Times New Roman" panose="02020603050405020304" pitchFamily="18" charset="0"/>
              </a:rPr>
              <a:t>Roos</a:t>
            </a:r>
            <a:r>
              <a:rPr lang="en-US" sz="1400" dirty="0">
                <a:latin typeface="Times New Roman" panose="02020603050405020304" pitchFamily="18" charset="0"/>
                <a:cs typeface="Times New Roman" panose="02020603050405020304" pitchFamily="18" charset="0"/>
              </a:rPr>
              <a:t> WP, </a:t>
            </a:r>
            <a:r>
              <a:rPr lang="en-US" sz="1400" dirty="0" err="1">
                <a:latin typeface="Times New Roman" panose="02020603050405020304" pitchFamily="18" charset="0"/>
                <a:cs typeface="Times New Roman" panose="02020603050405020304" pitchFamily="18" charset="0"/>
              </a:rPr>
              <a:t>Nikolova</a:t>
            </a:r>
            <a:r>
              <a:rPr lang="en-US" sz="1400" dirty="0">
                <a:latin typeface="Times New Roman" panose="02020603050405020304" pitchFamily="18" charset="0"/>
                <a:cs typeface="Times New Roman" panose="02020603050405020304" pitchFamily="18" charset="0"/>
              </a:rPr>
              <a:t> T, </a:t>
            </a:r>
            <a:r>
              <a:rPr lang="en-US" sz="1400" dirty="0" err="1">
                <a:latin typeface="Times New Roman" panose="02020603050405020304" pitchFamily="18" charset="0"/>
                <a:cs typeface="Times New Roman" panose="02020603050405020304" pitchFamily="18" charset="0"/>
              </a:rPr>
              <a:t>Quiros</a:t>
            </a:r>
            <a:r>
              <a:rPr lang="en-US" sz="1400" dirty="0">
                <a:latin typeface="Times New Roman" panose="02020603050405020304" pitchFamily="18" charset="0"/>
                <a:cs typeface="Times New Roman" panose="02020603050405020304" pitchFamily="18" charset="0"/>
              </a:rPr>
              <a:t> S et al. Brca2/Xrcc2 dependent HR, but not NHEJ, is required for protection against O(6)-methylguanine triggered apoptosis, DSBs and chromosomal aberrations by a process leading to SCEs. DNA Repair (</a:t>
            </a:r>
            <a:r>
              <a:rPr lang="en-US" sz="1400" dirty="0" err="1">
                <a:latin typeface="Times New Roman" panose="02020603050405020304" pitchFamily="18" charset="0"/>
                <a:cs typeface="Times New Roman" panose="02020603050405020304" pitchFamily="18" charset="0"/>
              </a:rPr>
              <a:t>Amst</a:t>
            </a:r>
            <a:r>
              <a:rPr lang="en-US" sz="1400" dirty="0">
                <a:latin typeface="Times New Roman" panose="02020603050405020304" pitchFamily="18" charset="0"/>
                <a:cs typeface="Times New Roman" panose="02020603050405020304" pitchFamily="18" charset="0"/>
              </a:rPr>
              <a:t>). 2009;8(1):72-86.</a:t>
            </a:r>
          </a:p>
        </p:txBody>
      </p:sp>
      <p:sp>
        <p:nvSpPr>
          <p:cNvPr id="11" name="TextBox 10">
            <a:extLst>
              <a:ext uri="{FF2B5EF4-FFF2-40B4-BE49-F238E27FC236}">
                <a16:creationId xmlns:a16="http://schemas.microsoft.com/office/drawing/2014/main" id="{DF1B4D37-8382-49B9-893D-532946CFB0C0}"/>
              </a:ext>
            </a:extLst>
          </p:cNvPr>
          <p:cNvSpPr txBox="1"/>
          <p:nvPr/>
        </p:nvSpPr>
        <p:spPr>
          <a:xfrm>
            <a:off x="3022108" y="4050709"/>
            <a:ext cx="6112274" cy="369332"/>
          </a:xfrm>
          <a:prstGeom prst="rect">
            <a:avLst/>
          </a:prstGeom>
          <a:noFill/>
        </p:spPr>
        <p:txBody>
          <a:bodyPr wrap="square">
            <a:spAutoFit/>
          </a:bodyPr>
          <a:lstStyle/>
          <a:p>
            <a:pPr algn="ctr"/>
            <a:r>
              <a:rPr lang="ru-RU" b="1" dirty="0">
                <a:latin typeface="Times New Roman" panose="02020603050405020304" pitchFamily="18" charset="0"/>
                <a:cs typeface="Times New Roman" panose="02020603050405020304" pitchFamily="18" charset="0"/>
              </a:rPr>
              <a:t>Список литературы</a:t>
            </a:r>
          </a:p>
        </p:txBody>
      </p:sp>
    </p:spTree>
    <p:extLst>
      <p:ext uri="{BB962C8B-B14F-4D97-AF65-F5344CB8AC3E}">
        <p14:creationId xmlns:p14="http://schemas.microsoft.com/office/powerpoint/2010/main" val="11110555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TotalTime>
  <Words>978</Words>
  <Application>Microsoft Office PowerPoint</Application>
  <PresentationFormat>Широкоэкранный</PresentationFormat>
  <Paragraphs>171</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Изучение статуса метилирования промоторных областей генов XRCC1, XRCC2, XRCC3, XRCC4 у работников угольных теплоэлектростанций</vt:lpstr>
      <vt:lpstr>Презентация PowerPoint</vt:lpstr>
      <vt:lpstr>Результаты</vt:lpstr>
      <vt:lpstr>Результаты</vt:lpstr>
      <vt:lpstr>Заключение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Эпигенетика</dc:title>
  <dc:creator>ЛабаЦито1</dc:creator>
  <cp:lastModifiedBy>ЛабаЦито1</cp:lastModifiedBy>
  <cp:revision>25</cp:revision>
  <dcterms:created xsi:type="dcterms:W3CDTF">2024-11-08T04:35:06Z</dcterms:created>
  <dcterms:modified xsi:type="dcterms:W3CDTF">2025-04-21T05:48:16Z</dcterms:modified>
</cp:coreProperties>
</file>